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0" r:id="rId4"/>
    <p:sldId id="262" r:id="rId5"/>
    <p:sldId id="258" r:id="rId6"/>
    <p:sldId id="259" r:id="rId7"/>
    <p:sldId id="269" r:id="rId8"/>
    <p:sldId id="264" r:id="rId9"/>
    <p:sldId id="265" r:id="rId10"/>
    <p:sldId id="266" r:id="rId11"/>
    <p:sldId id="268"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79" autoAdjust="0"/>
    <p:restoredTop sz="94660"/>
  </p:normalViewPr>
  <p:slideViewPr>
    <p:cSldViewPr snapToGrid="0">
      <p:cViewPr varScale="1">
        <p:scale>
          <a:sx n="81" d="100"/>
          <a:sy n="81" d="100"/>
        </p:scale>
        <p:origin x="114" y="6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_rels/data4.xml.rels><?xml version="1.0" encoding="UTF-8" standalone="yes"?>
<Relationships xmlns="http://schemas.openxmlformats.org/package/2006/relationships"><Relationship Id="rId1" Type="http://schemas.openxmlformats.org/officeDocument/2006/relationships/hyperlink" Target="https://adc.bmj.com/content/98/1/27" TargetMode="External"/></Relationships>
</file>

<file path=ppt/diagrams/_rels/drawing4.xml.rels><?xml version="1.0" encoding="UTF-8" standalone="yes"?>
<Relationships xmlns="http://schemas.openxmlformats.org/package/2006/relationships"><Relationship Id="rId1" Type="http://schemas.openxmlformats.org/officeDocument/2006/relationships/hyperlink" Target="https://adc.bmj.com/content/98/1/27" TargetMode="Externa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1D37C7A-7A66-4A15-A0CF-9BD6A49B3ECE}" type="doc">
      <dgm:prSet loTypeId="urn:microsoft.com/office/officeart/2008/layout/LinedList" loCatId="list" qsTypeId="urn:microsoft.com/office/officeart/2005/8/quickstyle/3d1" qsCatId="3D" csTypeId="urn:microsoft.com/office/officeart/2005/8/colors/colorful5" csCatId="colorful" phldr="1"/>
      <dgm:spPr/>
      <dgm:t>
        <a:bodyPr/>
        <a:lstStyle/>
        <a:p>
          <a:endParaRPr lang="en-US"/>
        </a:p>
      </dgm:t>
    </dgm:pt>
    <dgm:pt modelId="{51D984DA-C1A3-4B42-9B3F-FC565F3152E6}">
      <dgm:prSet/>
      <dgm:spPr/>
      <dgm:t>
        <a:bodyPr/>
        <a:lstStyle/>
        <a:p>
          <a:r>
            <a:rPr lang="en-GB" dirty="0"/>
            <a:t>10-20 of infants &lt;90days presenting with fever will have a urinary tract infection(UTI) </a:t>
          </a:r>
          <a:r>
            <a:rPr lang="en-GB" i="1" dirty="0"/>
            <a:t>(BSAC</a:t>
          </a:r>
          <a:r>
            <a:rPr lang="en-GB" i="1" baseline="30000" dirty="0"/>
            <a:t>1</a:t>
          </a:r>
          <a:r>
            <a:rPr lang="en-GB" i="1" dirty="0"/>
            <a:t>).</a:t>
          </a:r>
          <a:endParaRPr lang="en-US" i="1" dirty="0"/>
        </a:p>
      </dgm:t>
    </dgm:pt>
    <dgm:pt modelId="{261344EC-D884-4490-B350-93BAA9E329CA}" type="parTrans" cxnId="{BB81F8A6-05F5-4C00-BABD-531CC166179B}">
      <dgm:prSet/>
      <dgm:spPr/>
      <dgm:t>
        <a:bodyPr/>
        <a:lstStyle/>
        <a:p>
          <a:endParaRPr lang="en-US"/>
        </a:p>
      </dgm:t>
    </dgm:pt>
    <dgm:pt modelId="{A273CFA3-15B6-49BC-BF52-7198E065294E}" type="sibTrans" cxnId="{BB81F8A6-05F5-4C00-BABD-531CC166179B}">
      <dgm:prSet/>
      <dgm:spPr/>
      <dgm:t>
        <a:bodyPr/>
        <a:lstStyle/>
        <a:p>
          <a:endParaRPr lang="en-US"/>
        </a:p>
      </dgm:t>
    </dgm:pt>
    <dgm:pt modelId="{E1F70B81-3429-4B75-BA39-956C8ACFDBD2}">
      <dgm:prSet/>
      <dgm:spPr/>
      <dgm:t>
        <a:bodyPr/>
        <a:lstStyle/>
        <a:p>
          <a:r>
            <a:rPr lang="en-GB" dirty="0"/>
            <a:t>Urine samples help us to identify if the infant has a UTI.</a:t>
          </a:r>
          <a:endParaRPr lang="en-US" dirty="0"/>
        </a:p>
      </dgm:t>
    </dgm:pt>
    <dgm:pt modelId="{2F177039-1711-42EA-91C0-2BC6A3CF7BBF}" type="parTrans" cxnId="{CF0CC82B-658F-47BB-8E6F-52CDC7F9A04B}">
      <dgm:prSet/>
      <dgm:spPr/>
      <dgm:t>
        <a:bodyPr/>
        <a:lstStyle/>
        <a:p>
          <a:endParaRPr lang="en-US"/>
        </a:p>
      </dgm:t>
    </dgm:pt>
    <dgm:pt modelId="{926963DE-53B1-426B-B730-7A47F49D3F46}" type="sibTrans" cxnId="{CF0CC82B-658F-47BB-8E6F-52CDC7F9A04B}">
      <dgm:prSet/>
      <dgm:spPr/>
      <dgm:t>
        <a:bodyPr/>
        <a:lstStyle/>
        <a:p>
          <a:endParaRPr lang="en-US"/>
        </a:p>
      </dgm:t>
    </dgm:pt>
    <dgm:pt modelId="{8011879C-528A-40A1-B4A9-779C3D186347}">
      <dgm:prSet/>
      <dgm:spPr/>
      <dgm:t>
        <a:bodyPr/>
        <a:lstStyle/>
        <a:p>
          <a:r>
            <a:rPr lang="en-GB"/>
            <a:t>And if they do, what bacteria is causing the infection, and what antibiotics will treat it.</a:t>
          </a:r>
          <a:endParaRPr lang="en-US"/>
        </a:p>
      </dgm:t>
    </dgm:pt>
    <dgm:pt modelId="{608B7D19-86FD-4BFE-B6ED-0C01946AA6C5}" type="parTrans" cxnId="{1C71955D-BE8A-4945-AA66-E3540F521906}">
      <dgm:prSet/>
      <dgm:spPr/>
      <dgm:t>
        <a:bodyPr/>
        <a:lstStyle/>
        <a:p>
          <a:endParaRPr lang="en-US"/>
        </a:p>
      </dgm:t>
    </dgm:pt>
    <dgm:pt modelId="{653013B4-1250-4D6F-9843-8B3E90DF514A}" type="sibTrans" cxnId="{1C71955D-BE8A-4945-AA66-E3540F521906}">
      <dgm:prSet/>
      <dgm:spPr/>
      <dgm:t>
        <a:bodyPr/>
        <a:lstStyle/>
        <a:p>
          <a:endParaRPr lang="en-US"/>
        </a:p>
      </dgm:t>
    </dgm:pt>
    <dgm:pt modelId="{6206A5DE-6B20-4C59-9882-949062807C78}">
      <dgm:prSet/>
      <dgm:spPr/>
      <dgm:t>
        <a:bodyPr/>
        <a:lstStyle/>
        <a:p>
          <a:r>
            <a:rPr lang="en-GB" dirty="0"/>
            <a:t>Getting a high quality urine sample enables us to diagnose and treat UTI quickly, using as narrow spectrum antibiotic as possible.</a:t>
          </a:r>
          <a:endParaRPr lang="en-US" dirty="0"/>
        </a:p>
      </dgm:t>
    </dgm:pt>
    <dgm:pt modelId="{20E31BD0-3FEE-464C-A28E-47233BE29884}" type="parTrans" cxnId="{95F4DA72-010E-41C8-A0FD-D43A253C150D}">
      <dgm:prSet/>
      <dgm:spPr/>
      <dgm:t>
        <a:bodyPr/>
        <a:lstStyle/>
        <a:p>
          <a:endParaRPr lang="en-US"/>
        </a:p>
      </dgm:t>
    </dgm:pt>
    <dgm:pt modelId="{09D02700-80F3-42AE-95DF-88E86EAB5EDB}" type="sibTrans" cxnId="{95F4DA72-010E-41C8-A0FD-D43A253C150D}">
      <dgm:prSet/>
      <dgm:spPr/>
      <dgm:t>
        <a:bodyPr/>
        <a:lstStyle/>
        <a:p>
          <a:endParaRPr lang="en-US"/>
        </a:p>
      </dgm:t>
    </dgm:pt>
    <dgm:pt modelId="{5796ED2B-5126-4438-8D59-CE42138CC037}" type="pres">
      <dgm:prSet presAssocID="{C1D37C7A-7A66-4A15-A0CF-9BD6A49B3ECE}" presName="vert0" presStyleCnt="0">
        <dgm:presLayoutVars>
          <dgm:dir/>
          <dgm:animOne val="branch"/>
          <dgm:animLvl val="lvl"/>
        </dgm:presLayoutVars>
      </dgm:prSet>
      <dgm:spPr/>
    </dgm:pt>
    <dgm:pt modelId="{EBA50559-9D29-473A-8E8D-6642C320D2FE}" type="pres">
      <dgm:prSet presAssocID="{51D984DA-C1A3-4B42-9B3F-FC565F3152E6}" presName="thickLine" presStyleLbl="alignNode1" presStyleIdx="0" presStyleCnt="4"/>
      <dgm:spPr/>
    </dgm:pt>
    <dgm:pt modelId="{976C0D69-3B7E-4354-82F2-FA1A476AC704}" type="pres">
      <dgm:prSet presAssocID="{51D984DA-C1A3-4B42-9B3F-FC565F3152E6}" presName="horz1" presStyleCnt="0"/>
      <dgm:spPr/>
    </dgm:pt>
    <dgm:pt modelId="{E9881295-43ED-43A1-B655-F40490D9EBEC}" type="pres">
      <dgm:prSet presAssocID="{51D984DA-C1A3-4B42-9B3F-FC565F3152E6}" presName="tx1" presStyleLbl="revTx" presStyleIdx="0" presStyleCnt="4"/>
      <dgm:spPr/>
    </dgm:pt>
    <dgm:pt modelId="{EB937E54-96E0-4668-9F1C-6D536D1E6FD9}" type="pres">
      <dgm:prSet presAssocID="{51D984DA-C1A3-4B42-9B3F-FC565F3152E6}" presName="vert1" presStyleCnt="0"/>
      <dgm:spPr/>
    </dgm:pt>
    <dgm:pt modelId="{026FD4F7-21DC-4EE3-9C4C-21441C0C54A3}" type="pres">
      <dgm:prSet presAssocID="{E1F70B81-3429-4B75-BA39-956C8ACFDBD2}" presName="thickLine" presStyleLbl="alignNode1" presStyleIdx="1" presStyleCnt="4"/>
      <dgm:spPr/>
    </dgm:pt>
    <dgm:pt modelId="{6846D7A5-2DB6-4A6D-8137-95622583571A}" type="pres">
      <dgm:prSet presAssocID="{E1F70B81-3429-4B75-BA39-956C8ACFDBD2}" presName="horz1" presStyleCnt="0"/>
      <dgm:spPr/>
    </dgm:pt>
    <dgm:pt modelId="{1A78607A-F390-4F55-93B7-061446B2A54F}" type="pres">
      <dgm:prSet presAssocID="{E1F70B81-3429-4B75-BA39-956C8ACFDBD2}" presName="tx1" presStyleLbl="revTx" presStyleIdx="1" presStyleCnt="4"/>
      <dgm:spPr/>
    </dgm:pt>
    <dgm:pt modelId="{409A8FB3-AABA-4459-835F-94F23A4EB72C}" type="pres">
      <dgm:prSet presAssocID="{E1F70B81-3429-4B75-BA39-956C8ACFDBD2}" presName="vert1" presStyleCnt="0"/>
      <dgm:spPr/>
    </dgm:pt>
    <dgm:pt modelId="{2A13D3CF-34D8-4BA7-B72B-0889E9BA5CFB}" type="pres">
      <dgm:prSet presAssocID="{8011879C-528A-40A1-B4A9-779C3D186347}" presName="thickLine" presStyleLbl="alignNode1" presStyleIdx="2" presStyleCnt="4"/>
      <dgm:spPr/>
    </dgm:pt>
    <dgm:pt modelId="{9DF99C13-9E0F-46FE-B66A-185450635900}" type="pres">
      <dgm:prSet presAssocID="{8011879C-528A-40A1-B4A9-779C3D186347}" presName="horz1" presStyleCnt="0"/>
      <dgm:spPr/>
    </dgm:pt>
    <dgm:pt modelId="{65C46388-CF64-4EB7-BCC6-6FF52384AC18}" type="pres">
      <dgm:prSet presAssocID="{8011879C-528A-40A1-B4A9-779C3D186347}" presName="tx1" presStyleLbl="revTx" presStyleIdx="2" presStyleCnt="4"/>
      <dgm:spPr/>
    </dgm:pt>
    <dgm:pt modelId="{C16562DB-A655-4E33-85F7-16EC9F9B1CDD}" type="pres">
      <dgm:prSet presAssocID="{8011879C-528A-40A1-B4A9-779C3D186347}" presName="vert1" presStyleCnt="0"/>
      <dgm:spPr/>
    </dgm:pt>
    <dgm:pt modelId="{81773E2C-C103-430A-8211-058C461C27A6}" type="pres">
      <dgm:prSet presAssocID="{6206A5DE-6B20-4C59-9882-949062807C78}" presName="thickLine" presStyleLbl="alignNode1" presStyleIdx="3" presStyleCnt="4"/>
      <dgm:spPr/>
    </dgm:pt>
    <dgm:pt modelId="{60953F77-9F88-4054-A44D-A201E3CBAEE5}" type="pres">
      <dgm:prSet presAssocID="{6206A5DE-6B20-4C59-9882-949062807C78}" presName="horz1" presStyleCnt="0"/>
      <dgm:spPr/>
    </dgm:pt>
    <dgm:pt modelId="{F26F9290-B332-4254-B63A-BA0C811C358F}" type="pres">
      <dgm:prSet presAssocID="{6206A5DE-6B20-4C59-9882-949062807C78}" presName="tx1" presStyleLbl="revTx" presStyleIdx="3" presStyleCnt="4"/>
      <dgm:spPr/>
    </dgm:pt>
    <dgm:pt modelId="{A5EA304A-FF98-4727-977F-F8B0351205E0}" type="pres">
      <dgm:prSet presAssocID="{6206A5DE-6B20-4C59-9882-949062807C78}" presName="vert1" presStyleCnt="0"/>
      <dgm:spPr/>
    </dgm:pt>
  </dgm:ptLst>
  <dgm:cxnLst>
    <dgm:cxn modelId="{DB4CC426-07D6-45EC-AEE8-72B6D73B2308}" type="presOf" srcId="{6206A5DE-6B20-4C59-9882-949062807C78}" destId="{F26F9290-B332-4254-B63A-BA0C811C358F}" srcOrd="0" destOrd="0" presId="urn:microsoft.com/office/officeart/2008/layout/LinedList"/>
    <dgm:cxn modelId="{CF0CC82B-658F-47BB-8E6F-52CDC7F9A04B}" srcId="{C1D37C7A-7A66-4A15-A0CF-9BD6A49B3ECE}" destId="{E1F70B81-3429-4B75-BA39-956C8ACFDBD2}" srcOrd="1" destOrd="0" parTransId="{2F177039-1711-42EA-91C0-2BC6A3CF7BBF}" sibTransId="{926963DE-53B1-426B-B730-7A47F49D3F46}"/>
    <dgm:cxn modelId="{4227905C-523B-4E85-B885-19160E689B3B}" type="presOf" srcId="{C1D37C7A-7A66-4A15-A0CF-9BD6A49B3ECE}" destId="{5796ED2B-5126-4438-8D59-CE42138CC037}" srcOrd="0" destOrd="0" presId="urn:microsoft.com/office/officeart/2008/layout/LinedList"/>
    <dgm:cxn modelId="{1C71955D-BE8A-4945-AA66-E3540F521906}" srcId="{C1D37C7A-7A66-4A15-A0CF-9BD6A49B3ECE}" destId="{8011879C-528A-40A1-B4A9-779C3D186347}" srcOrd="2" destOrd="0" parTransId="{608B7D19-86FD-4BFE-B6ED-0C01946AA6C5}" sibTransId="{653013B4-1250-4D6F-9843-8B3E90DF514A}"/>
    <dgm:cxn modelId="{8A56A06D-3012-40D6-8E0D-854AD8A2FFB3}" type="presOf" srcId="{8011879C-528A-40A1-B4A9-779C3D186347}" destId="{65C46388-CF64-4EB7-BCC6-6FF52384AC18}" srcOrd="0" destOrd="0" presId="urn:microsoft.com/office/officeart/2008/layout/LinedList"/>
    <dgm:cxn modelId="{A5CE9971-5D3F-4E43-B1D9-BA286B42D43A}" type="presOf" srcId="{E1F70B81-3429-4B75-BA39-956C8ACFDBD2}" destId="{1A78607A-F390-4F55-93B7-061446B2A54F}" srcOrd="0" destOrd="0" presId="urn:microsoft.com/office/officeart/2008/layout/LinedList"/>
    <dgm:cxn modelId="{95F4DA72-010E-41C8-A0FD-D43A253C150D}" srcId="{C1D37C7A-7A66-4A15-A0CF-9BD6A49B3ECE}" destId="{6206A5DE-6B20-4C59-9882-949062807C78}" srcOrd="3" destOrd="0" parTransId="{20E31BD0-3FEE-464C-A28E-47233BE29884}" sibTransId="{09D02700-80F3-42AE-95DF-88E86EAB5EDB}"/>
    <dgm:cxn modelId="{BB81F8A6-05F5-4C00-BABD-531CC166179B}" srcId="{C1D37C7A-7A66-4A15-A0CF-9BD6A49B3ECE}" destId="{51D984DA-C1A3-4B42-9B3F-FC565F3152E6}" srcOrd="0" destOrd="0" parTransId="{261344EC-D884-4490-B350-93BAA9E329CA}" sibTransId="{A273CFA3-15B6-49BC-BF52-7198E065294E}"/>
    <dgm:cxn modelId="{B865CBE9-EB74-46AD-B7B7-F6CE9650C588}" type="presOf" srcId="{51D984DA-C1A3-4B42-9B3F-FC565F3152E6}" destId="{E9881295-43ED-43A1-B655-F40490D9EBEC}" srcOrd="0" destOrd="0" presId="urn:microsoft.com/office/officeart/2008/layout/LinedList"/>
    <dgm:cxn modelId="{42632CF5-492E-4B9E-82EC-A386BDBE280B}" type="presParOf" srcId="{5796ED2B-5126-4438-8D59-CE42138CC037}" destId="{EBA50559-9D29-473A-8E8D-6642C320D2FE}" srcOrd="0" destOrd="0" presId="urn:microsoft.com/office/officeart/2008/layout/LinedList"/>
    <dgm:cxn modelId="{AE3AFB5C-AB1A-4D32-B195-B7C096B5636F}" type="presParOf" srcId="{5796ED2B-5126-4438-8D59-CE42138CC037}" destId="{976C0D69-3B7E-4354-82F2-FA1A476AC704}" srcOrd="1" destOrd="0" presId="urn:microsoft.com/office/officeart/2008/layout/LinedList"/>
    <dgm:cxn modelId="{25CCF803-1D66-4139-BA48-A8C0AC050CD2}" type="presParOf" srcId="{976C0D69-3B7E-4354-82F2-FA1A476AC704}" destId="{E9881295-43ED-43A1-B655-F40490D9EBEC}" srcOrd="0" destOrd="0" presId="urn:microsoft.com/office/officeart/2008/layout/LinedList"/>
    <dgm:cxn modelId="{3315C29A-5138-47F8-8507-E809C51D5273}" type="presParOf" srcId="{976C0D69-3B7E-4354-82F2-FA1A476AC704}" destId="{EB937E54-96E0-4668-9F1C-6D536D1E6FD9}" srcOrd="1" destOrd="0" presId="urn:microsoft.com/office/officeart/2008/layout/LinedList"/>
    <dgm:cxn modelId="{B3D50ABA-A3A8-418E-AAC3-0764D1A553D4}" type="presParOf" srcId="{5796ED2B-5126-4438-8D59-CE42138CC037}" destId="{026FD4F7-21DC-4EE3-9C4C-21441C0C54A3}" srcOrd="2" destOrd="0" presId="urn:microsoft.com/office/officeart/2008/layout/LinedList"/>
    <dgm:cxn modelId="{3AE0613B-D814-4CF0-A1D8-9B801FBB2AC9}" type="presParOf" srcId="{5796ED2B-5126-4438-8D59-CE42138CC037}" destId="{6846D7A5-2DB6-4A6D-8137-95622583571A}" srcOrd="3" destOrd="0" presId="urn:microsoft.com/office/officeart/2008/layout/LinedList"/>
    <dgm:cxn modelId="{573F396E-46F5-42C9-947B-F932453A8B24}" type="presParOf" srcId="{6846D7A5-2DB6-4A6D-8137-95622583571A}" destId="{1A78607A-F390-4F55-93B7-061446B2A54F}" srcOrd="0" destOrd="0" presId="urn:microsoft.com/office/officeart/2008/layout/LinedList"/>
    <dgm:cxn modelId="{F5279910-CACB-49F3-9973-E92A946F7ED2}" type="presParOf" srcId="{6846D7A5-2DB6-4A6D-8137-95622583571A}" destId="{409A8FB3-AABA-4459-835F-94F23A4EB72C}" srcOrd="1" destOrd="0" presId="urn:microsoft.com/office/officeart/2008/layout/LinedList"/>
    <dgm:cxn modelId="{08B2753D-F0BC-43FD-8669-2199CBE63995}" type="presParOf" srcId="{5796ED2B-5126-4438-8D59-CE42138CC037}" destId="{2A13D3CF-34D8-4BA7-B72B-0889E9BA5CFB}" srcOrd="4" destOrd="0" presId="urn:microsoft.com/office/officeart/2008/layout/LinedList"/>
    <dgm:cxn modelId="{9B5BDB58-4826-4198-86CD-AED7BCE5C91A}" type="presParOf" srcId="{5796ED2B-5126-4438-8D59-CE42138CC037}" destId="{9DF99C13-9E0F-46FE-B66A-185450635900}" srcOrd="5" destOrd="0" presId="urn:microsoft.com/office/officeart/2008/layout/LinedList"/>
    <dgm:cxn modelId="{D4D05D7B-A9EE-4B5A-B54D-BAA2CCDDB542}" type="presParOf" srcId="{9DF99C13-9E0F-46FE-B66A-185450635900}" destId="{65C46388-CF64-4EB7-BCC6-6FF52384AC18}" srcOrd="0" destOrd="0" presId="urn:microsoft.com/office/officeart/2008/layout/LinedList"/>
    <dgm:cxn modelId="{239AB977-F7D5-4DEE-A8E9-672D261D649F}" type="presParOf" srcId="{9DF99C13-9E0F-46FE-B66A-185450635900}" destId="{C16562DB-A655-4E33-85F7-16EC9F9B1CDD}" srcOrd="1" destOrd="0" presId="urn:microsoft.com/office/officeart/2008/layout/LinedList"/>
    <dgm:cxn modelId="{0CA4EA90-E618-4F75-A156-5E329BBF15BB}" type="presParOf" srcId="{5796ED2B-5126-4438-8D59-CE42138CC037}" destId="{81773E2C-C103-430A-8211-058C461C27A6}" srcOrd="6" destOrd="0" presId="urn:microsoft.com/office/officeart/2008/layout/LinedList"/>
    <dgm:cxn modelId="{675DC61F-DF50-452E-BE2C-8A554DBFD6A4}" type="presParOf" srcId="{5796ED2B-5126-4438-8D59-CE42138CC037}" destId="{60953F77-9F88-4054-A44D-A201E3CBAEE5}" srcOrd="7" destOrd="0" presId="urn:microsoft.com/office/officeart/2008/layout/LinedList"/>
    <dgm:cxn modelId="{87BC93E9-8E99-439A-B790-B2EF73AD4B0C}" type="presParOf" srcId="{60953F77-9F88-4054-A44D-A201E3CBAEE5}" destId="{F26F9290-B332-4254-B63A-BA0C811C358F}" srcOrd="0" destOrd="0" presId="urn:microsoft.com/office/officeart/2008/layout/LinedList"/>
    <dgm:cxn modelId="{32322893-3547-4AAB-9310-66EF4EB4CA01}" type="presParOf" srcId="{60953F77-9F88-4054-A44D-A201E3CBAEE5}" destId="{A5EA304A-FF98-4727-977F-F8B0351205E0}"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5028B2D-EEB5-4313-B07D-7C5F8042A89B}" type="doc">
      <dgm:prSet loTypeId="urn:microsoft.com/office/officeart/2005/8/layout/vList2" loCatId="list" qsTypeId="urn:microsoft.com/office/officeart/2005/8/quickstyle/simple5" qsCatId="simple" csTypeId="urn:microsoft.com/office/officeart/2005/8/colors/colorful5" csCatId="colorful" phldr="1"/>
      <dgm:spPr/>
      <dgm:t>
        <a:bodyPr/>
        <a:lstStyle/>
        <a:p>
          <a:endParaRPr lang="en-US"/>
        </a:p>
      </dgm:t>
    </dgm:pt>
    <dgm:pt modelId="{143A98B8-EC88-4E4B-ABB1-A7076215054F}">
      <dgm:prSet custT="1"/>
      <dgm:spPr/>
      <dgm:t>
        <a:bodyPr/>
        <a:lstStyle/>
        <a:p>
          <a:pPr algn="ctr"/>
          <a:r>
            <a:rPr lang="en-GB" sz="1600"/>
            <a:t>Unwell febrile infants are often started on antibiotics empirically – this means they get a broad-spectrum antibiotic that will cover a range of infections and bacteria that cause them.</a:t>
          </a:r>
          <a:endParaRPr lang="en-US" sz="1600" dirty="0"/>
        </a:p>
      </dgm:t>
    </dgm:pt>
    <dgm:pt modelId="{2842A6C6-DE52-46AD-9ED3-B43FF5518B8B}" type="parTrans" cxnId="{CFE3EB4B-64D3-4BB2-B5E0-2E73AFCEBE1C}">
      <dgm:prSet/>
      <dgm:spPr/>
      <dgm:t>
        <a:bodyPr/>
        <a:lstStyle/>
        <a:p>
          <a:endParaRPr lang="en-US"/>
        </a:p>
      </dgm:t>
    </dgm:pt>
    <dgm:pt modelId="{CF7D0E7F-0074-4316-85BE-CF3109608E2F}" type="sibTrans" cxnId="{CFE3EB4B-64D3-4BB2-B5E0-2E73AFCEBE1C}">
      <dgm:prSet/>
      <dgm:spPr/>
      <dgm:t>
        <a:bodyPr/>
        <a:lstStyle/>
        <a:p>
          <a:endParaRPr lang="en-US"/>
        </a:p>
      </dgm:t>
    </dgm:pt>
    <dgm:pt modelId="{36D3C4C4-5139-4FE9-ABA7-3133C9320628}">
      <dgm:prSet custT="1"/>
      <dgm:spPr/>
      <dgm:t>
        <a:bodyPr/>
        <a:lstStyle/>
        <a:p>
          <a:pPr algn="ctr"/>
          <a:r>
            <a:rPr lang="en-GB" sz="1600"/>
            <a:t>Its important to quickly identify the cause of infection and adjust the antibiotics.  </a:t>
          </a:r>
          <a:endParaRPr lang="en-US" sz="1600" dirty="0"/>
        </a:p>
      </dgm:t>
    </dgm:pt>
    <dgm:pt modelId="{72764BC2-5CC2-4987-83C4-26A13D14CD2A}" type="parTrans" cxnId="{BF4C13BE-860C-467D-9993-200DAEAF0D3D}">
      <dgm:prSet/>
      <dgm:spPr/>
      <dgm:t>
        <a:bodyPr/>
        <a:lstStyle/>
        <a:p>
          <a:endParaRPr lang="en-US"/>
        </a:p>
      </dgm:t>
    </dgm:pt>
    <dgm:pt modelId="{804E973D-8D6C-4BD5-B083-39C6F857EB5D}" type="sibTrans" cxnId="{BF4C13BE-860C-467D-9993-200DAEAF0D3D}">
      <dgm:prSet/>
      <dgm:spPr/>
      <dgm:t>
        <a:bodyPr/>
        <a:lstStyle/>
        <a:p>
          <a:endParaRPr lang="en-US"/>
        </a:p>
      </dgm:t>
    </dgm:pt>
    <dgm:pt modelId="{29DABE8B-5656-4518-A0BB-51D2095E2998}">
      <dgm:prSet custT="1"/>
      <dgm:spPr/>
      <dgm:t>
        <a:bodyPr/>
        <a:lstStyle/>
        <a:p>
          <a:pPr algn="ctr"/>
          <a:r>
            <a:rPr lang="en-GB" sz="1600" dirty="0"/>
            <a:t>Adjusting the antibiotics usually means stopping if no infection is found or changing to a narrow spectrum antibiotic if a UTI  is identified – this often means using medicines that have less side effects, so the infant is exposed to less harms from antibiotics.</a:t>
          </a:r>
          <a:endParaRPr lang="en-US" sz="1600" dirty="0"/>
        </a:p>
      </dgm:t>
    </dgm:pt>
    <dgm:pt modelId="{4FE040BC-E81B-4518-90EC-39E14108D894}" type="parTrans" cxnId="{57AD3111-1AE9-4737-A2D6-63AC76B9CEF9}">
      <dgm:prSet/>
      <dgm:spPr/>
      <dgm:t>
        <a:bodyPr/>
        <a:lstStyle/>
        <a:p>
          <a:endParaRPr lang="en-US"/>
        </a:p>
      </dgm:t>
    </dgm:pt>
    <dgm:pt modelId="{07BE65CA-C4C5-4664-9215-E1EA1A3707D1}" type="sibTrans" cxnId="{57AD3111-1AE9-4737-A2D6-63AC76B9CEF9}">
      <dgm:prSet/>
      <dgm:spPr/>
      <dgm:t>
        <a:bodyPr/>
        <a:lstStyle/>
        <a:p>
          <a:endParaRPr lang="en-US"/>
        </a:p>
      </dgm:t>
    </dgm:pt>
    <dgm:pt modelId="{982FEB03-D113-430C-BA10-32C239D83D29}">
      <dgm:prSet custT="1"/>
      <dgm:spPr/>
      <dgm:t>
        <a:bodyPr/>
        <a:lstStyle/>
        <a:p>
          <a:pPr algn="ctr"/>
          <a:r>
            <a:rPr lang="en-GB" sz="1600" dirty="0"/>
            <a:t>Sometimes the tests show bacteria that are resistant to the antibiotics being used.  Changing treatment in this scenario ensures the infant is given effective treatment and doesn’t deteriorate or develop sepsis.</a:t>
          </a:r>
          <a:endParaRPr lang="en-US" sz="1600" dirty="0"/>
        </a:p>
      </dgm:t>
    </dgm:pt>
    <dgm:pt modelId="{04A8700E-4C3B-4D29-AEB4-B6EB6FBE0318}" type="parTrans" cxnId="{792AEF95-5207-4391-B758-61FBCD8EDADB}">
      <dgm:prSet/>
      <dgm:spPr/>
      <dgm:t>
        <a:bodyPr/>
        <a:lstStyle/>
        <a:p>
          <a:endParaRPr lang="en-US"/>
        </a:p>
      </dgm:t>
    </dgm:pt>
    <dgm:pt modelId="{B66A8F85-8CAB-4B01-8F2D-198E7E682437}" type="sibTrans" cxnId="{792AEF95-5207-4391-B758-61FBCD8EDADB}">
      <dgm:prSet/>
      <dgm:spPr/>
      <dgm:t>
        <a:bodyPr/>
        <a:lstStyle/>
        <a:p>
          <a:endParaRPr lang="en-US"/>
        </a:p>
      </dgm:t>
    </dgm:pt>
    <dgm:pt modelId="{6D467669-8DF5-4CFD-92D7-AF1BBBD3C4E3}" type="pres">
      <dgm:prSet presAssocID="{45028B2D-EEB5-4313-B07D-7C5F8042A89B}" presName="linear" presStyleCnt="0">
        <dgm:presLayoutVars>
          <dgm:animLvl val="lvl"/>
          <dgm:resizeHandles val="exact"/>
        </dgm:presLayoutVars>
      </dgm:prSet>
      <dgm:spPr/>
    </dgm:pt>
    <dgm:pt modelId="{122E5885-8D6E-43F5-861C-63491B5AC7C5}" type="pres">
      <dgm:prSet presAssocID="{143A98B8-EC88-4E4B-ABB1-A7076215054F}" presName="parentText" presStyleLbl="node1" presStyleIdx="0" presStyleCnt="4">
        <dgm:presLayoutVars>
          <dgm:chMax val="0"/>
          <dgm:bulletEnabled val="1"/>
        </dgm:presLayoutVars>
      </dgm:prSet>
      <dgm:spPr/>
    </dgm:pt>
    <dgm:pt modelId="{5C1A4AA6-76BF-4A78-B53A-AF1856CF4FA8}" type="pres">
      <dgm:prSet presAssocID="{CF7D0E7F-0074-4316-85BE-CF3109608E2F}" presName="spacer" presStyleCnt="0"/>
      <dgm:spPr/>
    </dgm:pt>
    <dgm:pt modelId="{3A61656B-6C3C-486D-A50A-12F75F57DB62}" type="pres">
      <dgm:prSet presAssocID="{36D3C4C4-5139-4FE9-ABA7-3133C9320628}" presName="parentText" presStyleLbl="node1" presStyleIdx="1" presStyleCnt="4">
        <dgm:presLayoutVars>
          <dgm:chMax val="0"/>
          <dgm:bulletEnabled val="1"/>
        </dgm:presLayoutVars>
      </dgm:prSet>
      <dgm:spPr/>
    </dgm:pt>
    <dgm:pt modelId="{B4857431-2493-4893-BA83-E44CF2623D75}" type="pres">
      <dgm:prSet presAssocID="{804E973D-8D6C-4BD5-B083-39C6F857EB5D}" presName="spacer" presStyleCnt="0"/>
      <dgm:spPr/>
    </dgm:pt>
    <dgm:pt modelId="{4B255636-8BF0-4698-ADFB-A829B067D1F6}" type="pres">
      <dgm:prSet presAssocID="{29DABE8B-5656-4518-A0BB-51D2095E2998}" presName="parentText" presStyleLbl="node1" presStyleIdx="2" presStyleCnt="4">
        <dgm:presLayoutVars>
          <dgm:chMax val="0"/>
          <dgm:bulletEnabled val="1"/>
        </dgm:presLayoutVars>
      </dgm:prSet>
      <dgm:spPr/>
    </dgm:pt>
    <dgm:pt modelId="{F5284D19-6752-411C-A479-958DE38B540F}" type="pres">
      <dgm:prSet presAssocID="{07BE65CA-C4C5-4664-9215-E1EA1A3707D1}" presName="spacer" presStyleCnt="0"/>
      <dgm:spPr/>
    </dgm:pt>
    <dgm:pt modelId="{9D1B9AA8-BEE9-4457-B6B1-2C51130F2A6F}" type="pres">
      <dgm:prSet presAssocID="{982FEB03-D113-430C-BA10-32C239D83D29}" presName="parentText" presStyleLbl="node1" presStyleIdx="3" presStyleCnt="4">
        <dgm:presLayoutVars>
          <dgm:chMax val="0"/>
          <dgm:bulletEnabled val="1"/>
        </dgm:presLayoutVars>
      </dgm:prSet>
      <dgm:spPr/>
    </dgm:pt>
  </dgm:ptLst>
  <dgm:cxnLst>
    <dgm:cxn modelId="{C9E48302-D292-4067-A31A-D8DD9BB321BC}" type="presOf" srcId="{29DABE8B-5656-4518-A0BB-51D2095E2998}" destId="{4B255636-8BF0-4698-ADFB-A829B067D1F6}" srcOrd="0" destOrd="0" presId="urn:microsoft.com/office/officeart/2005/8/layout/vList2"/>
    <dgm:cxn modelId="{57AD3111-1AE9-4737-A2D6-63AC76B9CEF9}" srcId="{45028B2D-EEB5-4313-B07D-7C5F8042A89B}" destId="{29DABE8B-5656-4518-A0BB-51D2095E2998}" srcOrd="2" destOrd="0" parTransId="{4FE040BC-E81B-4518-90EC-39E14108D894}" sibTransId="{07BE65CA-C4C5-4664-9215-E1EA1A3707D1}"/>
    <dgm:cxn modelId="{278E8A37-607B-4F1D-9F87-9A3202419742}" type="presOf" srcId="{36D3C4C4-5139-4FE9-ABA7-3133C9320628}" destId="{3A61656B-6C3C-486D-A50A-12F75F57DB62}" srcOrd="0" destOrd="0" presId="urn:microsoft.com/office/officeart/2005/8/layout/vList2"/>
    <dgm:cxn modelId="{4113E63C-6EC6-4D9C-AC14-139186C0EF24}" type="presOf" srcId="{143A98B8-EC88-4E4B-ABB1-A7076215054F}" destId="{122E5885-8D6E-43F5-861C-63491B5AC7C5}" srcOrd="0" destOrd="0" presId="urn:microsoft.com/office/officeart/2005/8/layout/vList2"/>
    <dgm:cxn modelId="{6068025F-0F88-4EB2-9D94-E5FC4B882D0A}" type="presOf" srcId="{45028B2D-EEB5-4313-B07D-7C5F8042A89B}" destId="{6D467669-8DF5-4CFD-92D7-AF1BBBD3C4E3}" srcOrd="0" destOrd="0" presId="urn:microsoft.com/office/officeart/2005/8/layout/vList2"/>
    <dgm:cxn modelId="{CFE3EB4B-64D3-4BB2-B5E0-2E73AFCEBE1C}" srcId="{45028B2D-EEB5-4313-B07D-7C5F8042A89B}" destId="{143A98B8-EC88-4E4B-ABB1-A7076215054F}" srcOrd="0" destOrd="0" parTransId="{2842A6C6-DE52-46AD-9ED3-B43FF5518B8B}" sibTransId="{CF7D0E7F-0074-4316-85BE-CF3109608E2F}"/>
    <dgm:cxn modelId="{F60ECD71-FF66-465D-8FFB-532F052E9A78}" type="presOf" srcId="{982FEB03-D113-430C-BA10-32C239D83D29}" destId="{9D1B9AA8-BEE9-4457-B6B1-2C51130F2A6F}" srcOrd="0" destOrd="0" presId="urn:microsoft.com/office/officeart/2005/8/layout/vList2"/>
    <dgm:cxn modelId="{792AEF95-5207-4391-B758-61FBCD8EDADB}" srcId="{45028B2D-EEB5-4313-B07D-7C5F8042A89B}" destId="{982FEB03-D113-430C-BA10-32C239D83D29}" srcOrd="3" destOrd="0" parTransId="{04A8700E-4C3B-4D29-AEB4-B6EB6FBE0318}" sibTransId="{B66A8F85-8CAB-4B01-8F2D-198E7E682437}"/>
    <dgm:cxn modelId="{BF4C13BE-860C-467D-9993-200DAEAF0D3D}" srcId="{45028B2D-EEB5-4313-B07D-7C5F8042A89B}" destId="{36D3C4C4-5139-4FE9-ABA7-3133C9320628}" srcOrd="1" destOrd="0" parTransId="{72764BC2-5CC2-4987-83C4-26A13D14CD2A}" sibTransId="{804E973D-8D6C-4BD5-B083-39C6F857EB5D}"/>
    <dgm:cxn modelId="{3A8BF596-8399-4CBF-8310-0245DD5EA044}" type="presParOf" srcId="{6D467669-8DF5-4CFD-92D7-AF1BBBD3C4E3}" destId="{122E5885-8D6E-43F5-861C-63491B5AC7C5}" srcOrd="0" destOrd="0" presId="urn:microsoft.com/office/officeart/2005/8/layout/vList2"/>
    <dgm:cxn modelId="{843DE2CF-B265-405A-AD8E-7481BE57E54A}" type="presParOf" srcId="{6D467669-8DF5-4CFD-92D7-AF1BBBD3C4E3}" destId="{5C1A4AA6-76BF-4A78-B53A-AF1856CF4FA8}" srcOrd="1" destOrd="0" presId="urn:microsoft.com/office/officeart/2005/8/layout/vList2"/>
    <dgm:cxn modelId="{52C1ECEB-9D76-4792-BE00-7AB8AF2DDF07}" type="presParOf" srcId="{6D467669-8DF5-4CFD-92D7-AF1BBBD3C4E3}" destId="{3A61656B-6C3C-486D-A50A-12F75F57DB62}" srcOrd="2" destOrd="0" presId="urn:microsoft.com/office/officeart/2005/8/layout/vList2"/>
    <dgm:cxn modelId="{6365D808-4BA9-4FBB-8A9B-5D5001B90399}" type="presParOf" srcId="{6D467669-8DF5-4CFD-92D7-AF1BBBD3C4E3}" destId="{B4857431-2493-4893-BA83-E44CF2623D75}" srcOrd="3" destOrd="0" presId="urn:microsoft.com/office/officeart/2005/8/layout/vList2"/>
    <dgm:cxn modelId="{E4C9C5C0-0614-49C6-B76E-928378F8F6F3}" type="presParOf" srcId="{6D467669-8DF5-4CFD-92D7-AF1BBBD3C4E3}" destId="{4B255636-8BF0-4698-ADFB-A829B067D1F6}" srcOrd="4" destOrd="0" presId="urn:microsoft.com/office/officeart/2005/8/layout/vList2"/>
    <dgm:cxn modelId="{A2BC6B70-EBC0-4CE7-BB8C-C9E3AD733EB9}" type="presParOf" srcId="{6D467669-8DF5-4CFD-92D7-AF1BBBD3C4E3}" destId="{F5284D19-6752-411C-A479-958DE38B540F}" srcOrd="5" destOrd="0" presId="urn:microsoft.com/office/officeart/2005/8/layout/vList2"/>
    <dgm:cxn modelId="{26BE4218-78C6-42BA-BFE7-A413F93DA5B7}" type="presParOf" srcId="{6D467669-8DF5-4CFD-92D7-AF1BBBD3C4E3}" destId="{9D1B9AA8-BEE9-4457-B6B1-2C51130F2A6F}" srcOrd="6"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5028B2D-EEB5-4313-B07D-7C5F8042A89B}" type="doc">
      <dgm:prSet loTypeId="urn:microsoft.com/office/officeart/2005/8/layout/vList2" loCatId="list" qsTypeId="urn:microsoft.com/office/officeart/2005/8/quickstyle/simple5" qsCatId="simple" csTypeId="urn:microsoft.com/office/officeart/2005/8/colors/colorful5" csCatId="colorful" phldr="1"/>
      <dgm:spPr/>
      <dgm:t>
        <a:bodyPr/>
        <a:lstStyle/>
        <a:p>
          <a:endParaRPr lang="en-US"/>
        </a:p>
      </dgm:t>
    </dgm:pt>
    <dgm:pt modelId="{143A98B8-EC88-4E4B-ABB1-A7076215054F}">
      <dgm:prSet custT="1"/>
      <dgm:spPr/>
      <dgm:t>
        <a:bodyPr/>
        <a:lstStyle/>
        <a:p>
          <a:pPr algn="ctr"/>
          <a:r>
            <a:rPr lang="en-GB" sz="2000" dirty="0">
              <a:solidFill>
                <a:schemeClr val="bg1"/>
              </a:solidFill>
            </a:rPr>
            <a:t>Once antibiotics are given urine samples rapidly become sterile (the bacteria are killed) (</a:t>
          </a:r>
          <a:r>
            <a:rPr lang="en-GB" sz="2000" i="1" dirty="0">
              <a:solidFill>
                <a:schemeClr val="bg1"/>
              </a:solidFill>
            </a:rPr>
            <a:t>John et al 2022</a:t>
          </a:r>
          <a:r>
            <a:rPr lang="en-GB" sz="2000" i="1" baseline="30000" dirty="0">
              <a:solidFill>
                <a:schemeClr val="bg1"/>
              </a:solidFill>
            </a:rPr>
            <a:t>3</a:t>
          </a:r>
          <a:r>
            <a:rPr lang="en-GB" sz="2000" dirty="0">
              <a:solidFill>
                <a:schemeClr val="bg1"/>
              </a:solidFill>
            </a:rPr>
            <a:t>).  Our project at Alder Hey revealed no cephalosporin sensitive organisms grew after cefotaxime/ceftriaxone was given, even in samples obtained &lt;1hour post antibiotics.</a:t>
          </a:r>
          <a:endParaRPr lang="en-US" sz="2000" dirty="0">
            <a:solidFill>
              <a:schemeClr val="bg1"/>
            </a:solidFill>
          </a:endParaRPr>
        </a:p>
      </dgm:t>
    </dgm:pt>
    <dgm:pt modelId="{2842A6C6-DE52-46AD-9ED3-B43FF5518B8B}" type="parTrans" cxnId="{CFE3EB4B-64D3-4BB2-B5E0-2E73AFCEBE1C}">
      <dgm:prSet/>
      <dgm:spPr/>
      <dgm:t>
        <a:bodyPr/>
        <a:lstStyle/>
        <a:p>
          <a:endParaRPr lang="en-US"/>
        </a:p>
      </dgm:t>
    </dgm:pt>
    <dgm:pt modelId="{CF7D0E7F-0074-4316-85BE-CF3109608E2F}" type="sibTrans" cxnId="{CFE3EB4B-64D3-4BB2-B5E0-2E73AFCEBE1C}">
      <dgm:prSet/>
      <dgm:spPr/>
      <dgm:t>
        <a:bodyPr/>
        <a:lstStyle/>
        <a:p>
          <a:endParaRPr lang="en-US"/>
        </a:p>
      </dgm:t>
    </dgm:pt>
    <dgm:pt modelId="{36D3C4C4-5139-4FE9-ABA7-3133C9320628}">
      <dgm:prSet custT="1"/>
      <dgm:spPr/>
      <dgm:t>
        <a:bodyPr/>
        <a:lstStyle/>
        <a:p>
          <a:pPr algn="ctr"/>
          <a:r>
            <a:rPr lang="en-GB" sz="2000" dirty="0"/>
            <a:t>Therefore, urine for culture should be obtained BEFORE antibiotics are given. </a:t>
          </a:r>
        </a:p>
        <a:p>
          <a:pPr algn="ctr"/>
          <a:endParaRPr lang="en-US" sz="1600" dirty="0"/>
        </a:p>
      </dgm:t>
    </dgm:pt>
    <dgm:pt modelId="{72764BC2-5CC2-4987-83C4-26A13D14CD2A}" type="parTrans" cxnId="{BF4C13BE-860C-467D-9993-200DAEAF0D3D}">
      <dgm:prSet/>
      <dgm:spPr/>
      <dgm:t>
        <a:bodyPr/>
        <a:lstStyle/>
        <a:p>
          <a:endParaRPr lang="en-US"/>
        </a:p>
      </dgm:t>
    </dgm:pt>
    <dgm:pt modelId="{804E973D-8D6C-4BD5-B083-39C6F857EB5D}" type="sibTrans" cxnId="{BF4C13BE-860C-467D-9993-200DAEAF0D3D}">
      <dgm:prSet/>
      <dgm:spPr/>
      <dgm:t>
        <a:bodyPr/>
        <a:lstStyle/>
        <a:p>
          <a:endParaRPr lang="en-US"/>
        </a:p>
      </dgm:t>
    </dgm:pt>
    <dgm:pt modelId="{982FEB03-D113-430C-BA10-32C239D83D29}">
      <dgm:prSet custT="1"/>
      <dgm:spPr/>
      <dgm:t>
        <a:bodyPr/>
        <a:lstStyle/>
        <a:p>
          <a:pPr algn="ctr"/>
          <a:r>
            <a:rPr lang="en-GB" sz="2000" dirty="0"/>
            <a:t>Where there is suspected sepsis antibiotics should not be delayed if unable to collect urine in the same way abx are not delayed if unable to obtain a blood culture.</a:t>
          </a:r>
        </a:p>
        <a:p>
          <a:pPr algn="ctr"/>
          <a:endParaRPr lang="en-US" sz="1600" dirty="0"/>
        </a:p>
      </dgm:t>
    </dgm:pt>
    <dgm:pt modelId="{04A8700E-4C3B-4D29-AEB4-B6EB6FBE0318}" type="parTrans" cxnId="{792AEF95-5207-4391-B758-61FBCD8EDADB}">
      <dgm:prSet/>
      <dgm:spPr/>
      <dgm:t>
        <a:bodyPr/>
        <a:lstStyle/>
        <a:p>
          <a:endParaRPr lang="en-US"/>
        </a:p>
      </dgm:t>
    </dgm:pt>
    <dgm:pt modelId="{B66A8F85-8CAB-4B01-8F2D-198E7E682437}" type="sibTrans" cxnId="{792AEF95-5207-4391-B758-61FBCD8EDADB}">
      <dgm:prSet/>
      <dgm:spPr/>
      <dgm:t>
        <a:bodyPr/>
        <a:lstStyle/>
        <a:p>
          <a:endParaRPr lang="en-US"/>
        </a:p>
      </dgm:t>
    </dgm:pt>
    <dgm:pt modelId="{6D467669-8DF5-4CFD-92D7-AF1BBBD3C4E3}" type="pres">
      <dgm:prSet presAssocID="{45028B2D-EEB5-4313-B07D-7C5F8042A89B}" presName="linear" presStyleCnt="0">
        <dgm:presLayoutVars>
          <dgm:animLvl val="lvl"/>
          <dgm:resizeHandles val="exact"/>
        </dgm:presLayoutVars>
      </dgm:prSet>
      <dgm:spPr/>
    </dgm:pt>
    <dgm:pt modelId="{122E5885-8D6E-43F5-861C-63491B5AC7C5}" type="pres">
      <dgm:prSet presAssocID="{143A98B8-EC88-4E4B-ABB1-A7076215054F}" presName="parentText" presStyleLbl="node1" presStyleIdx="0" presStyleCnt="3">
        <dgm:presLayoutVars>
          <dgm:chMax val="0"/>
          <dgm:bulletEnabled val="1"/>
        </dgm:presLayoutVars>
      </dgm:prSet>
      <dgm:spPr/>
    </dgm:pt>
    <dgm:pt modelId="{5C1A4AA6-76BF-4A78-B53A-AF1856CF4FA8}" type="pres">
      <dgm:prSet presAssocID="{CF7D0E7F-0074-4316-85BE-CF3109608E2F}" presName="spacer" presStyleCnt="0"/>
      <dgm:spPr/>
    </dgm:pt>
    <dgm:pt modelId="{3A61656B-6C3C-486D-A50A-12F75F57DB62}" type="pres">
      <dgm:prSet presAssocID="{36D3C4C4-5139-4FE9-ABA7-3133C9320628}" presName="parentText" presStyleLbl="node1" presStyleIdx="1" presStyleCnt="3">
        <dgm:presLayoutVars>
          <dgm:chMax val="0"/>
          <dgm:bulletEnabled val="1"/>
        </dgm:presLayoutVars>
      </dgm:prSet>
      <dgm:spPr/>
    </dgm:pt>
    <dgm:pt modelId="{B4857431-2493-4893-BA83-E44CF2623D75}" type="pres">
      <dgm:prSet presAssocID="{804E973D-8D6C-4BD5-B083-39C6F857EB5D}" presName="spacer" presStyleCnt="0"/>
      <dgm:spPr/>
    </dgm:pt>
    <dgm:pt modelId="{9D1B9AA8-BEE9-4457-B6B1-2C51130F2A6F}" type="pres">
      <dgm:prSet presAssocID="{982FEB03-D113-430C-BA10-32C239D83D29}" presName="parentText" presStyleLbl="node1" presStyleIdx="2" presStyleCnt="3">
        <dgm:presLayoutVars>
          <dgm:chMax val="0"/>
          <dgm:bulletEnabled val="1"/>
        </dgm:presLayoutVars>
      </dgm:prSet>
      <dgm:spPr/>
    </dgm:pt>
  </dgm:ptLst>
  <dgm:cxnLst>
    <dgm:cxn modelId="{278E8A37-607B-4F1D-9F87-9A3202419742}" type="presOf" srcId="{36D3C4C4-5139-4FE9-ABA7-3133C9320628}" destId="{3A61656B-6C3C-486D-A50A-12F75F57DB62}" srcOrd="0" destOrd="0" presId="urn:microsoft.com/office/officeart/2005/8/layout/vList2"/>
    <dgm:cxn modelId="{4113E63C-6EC6-4D9C-AC14-139186C0EF24}" type="presOf" srcId="{143A98B8-EC88-4E4B-ABB1-A7076215054F}" destId="{122E5885-8D6E-43F5-861C-63491B5AC7C5}" srcOrd="0" destOrd="0" presId="urn:microsoft.com/office/officeart/2005/8/layout/vList2"/>
    <dgm:cxn modelId="{6068025F-0F88-4EB2-9D94-E5FC4B882D0A}" type="presOf" srcId="{45028B2D-EEB5-4313-B07D-7C5F8042A89B}" destId="{6D467669-8DF5-4CFD-92D7-AF1BBBD3C4E3}" srcOrd="0" destOrd="0" presId="urn:microsoft.com/office/officeart/2005/8/layout/vList2"/>
    <dgm:cxn modelId="{CFE3EB4B-64D3-4BB2-B5E0-2E73AFCEBE1C}" srcId="{45028B2D-EEB5-4313-B07D-7C5F8042A89B}" destId="{143A98B8-EC88-4E4B-ABB1-A7076215054F}" srcOrd="0" destOrd="0" parTransId="{2842A6C6-DE52-46AD-9ED3-B43FF5518B8B}" sibTransId="{CF7D0E7F-0074-4316-85BE-CF3109608E2F}"/>
    <dgm:cxn modelId="{F60ECD71-FF66-465D-8FFB-532F052E9A78}" type="presOf" srcId="{982FEB03-D113-430C-BA10-32C239D83D29}" destId="{9D1B9AA8-BEE9-4457-B6B1-2C51130F2A6F}" srcOrd="0" destOrd="0" presId="urn:microsoft.com/office/officeart/2005/8/layout/vList2"/>
    <dgm:cxn modelId="{792AEF95-5207-4391-B758-61FBCD8EDADB}" srcId="{45028B2D-EEB5-4313-B07D-7C5F8042A89B}" destId="{982FEB03-D113-430C-BA10-32C239D83D29}" srcOrd="2" destOrd="0" parTransId="{04A8700E-4C3B-4D29-AEB4-B6EB6FBE0318}" sibTransId="{B66A8F85-8CAB-4B01-8F2D-198E7E682437}"/>
    <dgm:cxn modelId="{BF4C13BE-860C-467D-9993-200DAEAF0D3D}" srcId="{45028B2D-EEB5-4313-B07D-7C5F8042A89B}" destId="{36D3C4C4-5139-4FE9-ABA7-3133C9320628}" srcOrd="1" destOrd="0" parTransId="{72764BC2-5CC2-4987-83C4-26A13D14CD2A}" sibTransId="{804E973D-8D6C-4BD5-B083-39C6F857EB5D}"/>
    <dgm:cxn modelId="{3A8BF596-8399-4CBF-8310-0245DD5EA044}" type="presParOf" srcId="{6D467669-8DF5-4CFD-92D7-AF1BBBD3C4E3}" destId="{122E5885-8D6E-43F5-861C-63491B5AC7C5}" srcOrd="0" destOrd="0" presId="urn:microsoft.com/office/officeart/2005/8/layout/vList2"/>
    <dgm:cxn modelId="{843DE2CF-B265-405A-AD8E-7481BE57E54A}" type="presParOf" srcId="{6D467669-8DF5-4CFD-92D7-AF1BBBD3C4E3}" destId="{5C1A4AA6-76BF-4A78-B53A-AF1856CF4FA8}" srcOrd="1" destOrd="0" presId="urn:microsoft.com/office/officeart/2005/8/layout/vList2"/>
    <dgm:cxn modelId="{52C1ECEB-9D76-4792-BE00-7AB8AF2DDF07}" type="presParOf" srcId="{6D467669-8DF5-4CFD-92D7-AF1BBBD3C4E3}" destId="{3A61656B-6C3C-486D-A50A-12F75F57DB62}" srcOrd="2" destOrd="0" presId="urn:microsoft.com/office/officeart/2005/8/layout/vList2"/>
    <dgm:cxn modelId="{6365D808-4BA9-4FBB-8A9B-5D5001B90399}" type="presParOf" srcId="{6D467669-8DF5-4CFD-92D7-AF1BBBD3C4E3}" destId="{B4857431-2493-4893-BA83-E44CF2623D75}" srcOrd="3" destOrd="0" presId="urn:microsoft.com/office/officeart/2005/8/layout/vList2"/>
    <dgm:cxn modelId="{26BE4218-78C6-42BA-BFE7-A413F93DA5B7}" type="presParOf" srcId="{6D467669-8DF5-4CFD-92D7-AF1BBBD3C4E3}" destId="{9D1B9AA8-BEE9-4457-B6B1-2C51130F2A6F}" srcOrd="4"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CEA015B-2A8A-4018-B767-5ABA65F62142}" type="doc">
      <dgm:prSet loTypeId="urn:microsoft.com/office/officeart/2005/8/layout/vList2" loCatId="list" qsTypeId="urn:microsoft.com/office/officeart/2005/8/quickstyle/simple4" qsCatId="simple" csTypeId="urn:microsoft.com/office/officeart/2005/8/colors/colorful5" csCatId="colorful" phldr="1"/>
      <dgm:spPr/>
      <dgm:t>
        <a:bodyPr/>
        <a:lstStyle/>
        <a:p>
          <a:endParaRPr lang="en-US"/>
        </a:p>
      </dgm:t>
    </dgm:pt>
    <dgm:pt modelId="{69CEBFFD-0D14-4E63-9C36-6638D12CE74B}">
      <dgm:prSet/>
      <dgm:spPr/>
      <dgm:t>
        <a:bodyPr/>
        <a:lstStyle/>
        <a:p>
          <a:r>
            <a:rPr lang="en-GB" dirty="0"/>
            <a:t>The dangle tap is a method developed in Spain </a:t>
          </a:r>
          <a:r>
            <a:rPr lang="en-GB" i="1" dirty="0">
              <a:solidFill>
                <a:schemeClr val="bg1"/>
              </a:solidFill>
            </a:rPr>
            <a:t>(Herreros et al 2013 </a:t>
          </a:r>
          <a:r>
            <a:rPr lang="en-GB" i="1" baseline="30000" dirty="0">
              <a:solidFill>
                <a:schemeClr val="bg1"/>
              </a:solidFill>
            </a:rPr>
            <a:t>4</a:t>
          </a:r>
          <a:r>
            <a:rPr lang="en-GB" i="1" dirty="0">
              <a:solidFill>
                <a:schemeClr val="bg1"/>
              </a:solidFill>
            </a:rPr>
            <a:t>). </a:t>
          </a:r>
          <a:r>
            <a:rPr lang="en-GB" dirty="0"/>
            <a:t>They reported an 86% success rate in rapidly collecting urine in neonates. </a:t>
          </a:r>
          <a:r>
            <a:rPr lang="en-GB" dirty="0">
              <a:solidFill>
                <a:srgbClr val="FFFF00"/>
              </a:solidFill>
              <a:hlinkClick xmlns:r="http://schemas.openxmlformats.org/officeDocument/2006/relationships" r:id="rId1">
                <a:extLst>
                  <a:ext uri="{A12FA001-AC4F-418D-AE19-62706E023703}">
                    <ahyp:hlinkClr xmlns:ahyp="http://schemas.microsoft.com/office/drawing/2018/hyperlinkcolor" val="tx"/>
                  </a:ext>
                </a:extLst>
              </a:hlinkClick>
            </a:rPr>
            <a:t>https://adc.bmj.com/content/98/1/27</a:t>
          </a:r>
          <a:r>
            <a:rPr lang="en-GB" dirty="0">
              <a:solidFill>
                <a:srgbClr val="FFFF00"/>
              </a:solidFill>
            </a:rPr>
            <a:t> </a:t>
          </a:r>
          <a:endParaRPr lang="en-US" dirty="0">
            <a:solidFill>
              <a:srgbClr val="FFFF00"/>
            </a:solidFill>
          </a:endParaRPr>
        </a:p>
      </dgm:t>
    </dgm:pt>
    <dgm:pt modelId="{E37D739F-C7C8-41EF-BCBE-F3F626F7D0A3}" type="parTrans" cxnId="{E1B825DE-3947-4F35-B8C1-8C9AB199D90A}">
      <dgm:prSet/>
      <dgm:spPr/>
      <dgm:t>
        <a:bodyPr/>
        <a:lstStyle/>
        <a:p>
          <a:endParaRPr lang="en-US"/>
        </a:p>
      </dgm:t>
    </dgm:pt>
    <dgm:pt modelId="{5153378F-F1A1-4DE1-991D-2441F50B7F32}" type="sibTrans" cxnId="{E1B825DE-3947-4F35-B8C1-8C9AB199D90A}">
      <dgm:prSet/>
      <dgm:spPr/>
      <dgm:t>
        <a:bodyPr/>
        <a:lstStyle/>
        <a:p>
          <a:endParaRPr lang="en-US"/>
        </a:p>
      </dgm:t>
    </dgm:pt>
    <dgm:pt modelId="{587E9525-D095-47B6-9209-E3245C5B68A2}">
      <dgm:prSet/>
      <dgm:spPr/>
      <dgm:t>
        <a:bodyPr/>
        <a:lstStyle/>
        <a:p>
          <a:r>
            <a:rPr lang="en-GB" dirty="0"/>
            <a:t>At Alder Hey we use the technique in infants up to 3 months. On our medical inpatient unit 84% of nurses report having used it successfully, obtaining urine form infants in less than 5 minutes. </a:t>
          </a:r>
          <a:endParaRPr lang="en-US" dirty="0">
            <a:solidFill>
              <a:srgbClr val="FF0000"/>
            </a:solidFill>
          </a:endParaRPr>
        </a:p>
      </dgm:t>
    </dgm:pt>
    <dgm:pt modelId="{BABCF1A4-7544-4014-BC3F-1AC495BC1E61}" type="parTrans" cxnId="{027ECE05-282E-439F-BD58-51FB0B964F95}">
      <dgm:prSet/>
      <dgm:spPr/>
      <dgm:t>
        <a:bodyPr/>
        <a:lstStyle/>
        <a:p>
          <a:endParaRPr lang="en-US"/>
        </a:p>
      </dgm:t>
    </dgm:pt>
    <dgm:pt modelId="{BF0137AB-F33D-478B-8AED-D50AB0743173}" type="sibTrans" cxnId="{027ECE05-282E-439F-BD58-51FB0B964F95}">
      <dgm:prSet/>
      <dgm:spPr/>
      <dgm:t>
        <a:bodyPr/>
        <a:lstStyle/>
        <a:p>
          <a:endParaRPr lang="en-US"/>
        </a:p>
      </dgm:t>
    </dgm:pt>
    <dgm:pt modelId="{B4708D7B-5899-4D79-BB91-7D5455CC0565}" type="pres">
      <dgm:prSet presAssocID="{1CEA015B-2A8A-4018-B767-5ABA65F62142}" presName="linear" presStyleCnt="0">
        <dgm:presLayoutVars>
          <dgm:animLvl val="lvl"/>
          <dgm:resizeHandles val="exact"/>
        </dgm:presLayoutVars>
      </dgm:prSet>
      <dgm:spPr/>
    </dgm:pt>
    <dgm:pt modelId="{896D7C1C-471B-4CBE-BC87-9836C77DD811}" type="pres">
      <dgm:prSet presAssocID="{69CEBFFD-0D14-4E63-9C36-6638D12CE74B}" presName="parentText" presStyleLbl="node1" presStyleIdx="0" presStyleCnt="2">
        <dgm:presLayoutVars>
          <dgm:chMax val="0"/>
          <dgm:bulletEnabled val="1"/>
        </dgm:presLayoutVars>
      </dgm:prSet>
      <dgm:spPr/>
    </dgm:pt>
    <dgm:pt modelId="{7025E4BD-D2F2-49AF-B2FA-706C6E7A9F64}" type="pres">
      <dgm:prSet presAssocID="{5153378F-F1A1-4DE1-991D-2441F50B7F32}" presName="spacer" presStyleCnt="0"/>
      <dgm:spPr/>
    </dgm:pt>
    <dgm:pt modelId="{5F3812A2-00DD-4441-9076-85C93E77134C}" type="pres">
      <dgm:prSet presAssocID="{587E9525-D095-47B6-9209-E3245C5B68A2}" presName="parentText" presStyleLbl="node1" presStyleIdx="1" presStyleCnt="2">
        <dgm:presLayoutVars>
          <dgm:chMax val="0"/>
          <dgm:bulletEnabled val="1"/>
        </dgm:presLayoutVars>
      </dgm:prSet>
      <dgm:spPr/>
    </dgm:pt>
  </dgm:ptLst>
  <dgm:cxnLst>
    <dgm:cxn modelId="{027ECE05-282E-439F-BD58-51FB0B964F95}" srcId="{1CEA015B-2A8A-4018-B767-5ABA65F62142}" destId="{587E9525-D095-47B6-9209-E3245C5B68A2}" srcOrd="1" destOrd="0" parTransId="{BABCF1A4-7544-4014-BC3F-1AC495BC1E61}" sibTransId="{BF0137AB-F33D-478B-8AED-D50AB0743173}"/>
    <dgm:cxn modelId="{331CCD5F-A772-4E93-97D3-680E11BF3531}" type="presOf" srcId="{587E9525-D095-47B6-9209-E3245C5B68A2}" destId="{5F3812A2-00DD-4441-9076-85C93E77134C}" srcOrd="0" destOrd="0" presId="urn:microsoft.com/office/officeart/2005/8/layout/vList2"/>
    <dgm:cxn modelId="{D4557BCC-342F-4BA2-BB5C-4C1BF431783A}" type="presOf" srcId="{69CEBFFD-0D14-4E63-9C36-6638D12CE74B}" destId="{896D7C1C-471B-4CBE-BC87-9836C77DD811}" srcOrd="0" destOrd="0" presId="urn:microsoft.com/office/officeart/2005/8/layout/vList2"/>
    <dgm:cxn modelId="{E1B825DE-3947-4F35-B8C1-8C9AB199D90A}" srcId="{1CEA015B-2A8A-4018-B767-5ABA65F62142}" destId="{69CEBFFD-0D14-4E63-9C36-6638D12CE74B}" srcOrd="0" destOrd="0" parTransId="{E37D739F-C7C8-41EF-BCBE-F3F626F7D0A3}" sibTransId="{5153378F-F1A1-4DE1-991D-2441F50B7F32}"/>
    <dgm:cxn modelId="{906DA1EC-DAB2-4ED0-9D19-9FC262742E1B}" type="presOf" srcId="{1CEA015B-2A8A-4018-B767-5ABA65F62142}" destId="{B4708D7B-5899-4D79-BB91-7D5455CC0565}" srcOrd="0" destOrd="0" presId="urn:microsoft.com/office/officeart/2005/8/layout/vList2"/>
    <dgm:cxn modelId="{6F78E3FB-0C69-40F6-9809-8F20EB4A22E8}" type="presParOf" srcId="{B4708D7B-5899-4D79-BB91-7D5455CC0565}" destId="{896D7C1C-471B-4CBE-BC87-9836C77DD811}" srcOrd="0" destOrd="0" presId="urn:microsoft.com/office/officeart/2005/8/layout/vList2"/>
    <dgm:cxn modelId="{AEE6B2DB-4176-4DC7-A7A6-39487D1E5F90}" type="presParOf" srcId="{B4708D7B-5899-4D79-BB91-7D5455CC0565}" destId="{7025E4BD-D2F2-49AF-B2FA-706C6E7A9F64}" srcOrd="1" destOrd="0" presId="urn:microsoft.com/office/officeart/2005/8/layout/vList2"/>
    <dgm:cxn modelId="{EBAC1AFD-98FE-4354-9AD2-F8EEC185CF1C}" type="presParOf" srcId="{B4708D7B-5899-4D79-BB91-7D5455CC0565}" destId="{5F3812A2-00DD-4441-9076-85C93E77134C}"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A50559-9D29-473A-8E8D-6642C320D2FE}">
      <dsp:nvSpPr>
        <dsp:cNvPr id="0" name=""/>
        <dsp:cNvSpPr/>
      </dsp:nvSpPr>
      <dsp:spPr>
        <a:xfrm>
          <a:off x="0" y="0"/>
          <a:ext cx="10515600" cy="0"/>
        </a:xfrm>
        <a:prstGeom prst="line">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w="12700" cap="flat" cmpd="sng" algn="ctr">
          <a:solidFill>
            <a:schemeClr val="accent5">
              <a:hueOff val="0"/>
              <a:satOff val="0"/>
              <a:lumOff val="0"/>
              <a:alphaOff val="0"/>
            </a:schemeClr>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E9881295-43ED-43A1-B655-F40490D9EBEC}">
      <dsp:nvSpPr>
        <dsp:cNvPr id="0" name=""/>
        <dsp:cNvSpPr/>
      </dsp:nvSpPr>
      <dsp:spPr>
        <a:xfrm>
          <a:off x="0" y="0"/>
          <a:ext cx="10515600" cy="1087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GB" sz="2800" kern="1200" dirty="0"/>
            <a:t>10-20 of infants &lt;90days presenting with fever will have a urinary tract infection(UTI) </a:t>
          </a:r>
          <a:r>
            <a:rPr lang="en-GB" sz="2800" i="1" kern="1200" dirty="0"/>
            <a:t>(BSAC</a:t>
          </a:r>
          <a:r>
            <a:rPr lang="en-GB" sz="2800" i="1" kern="1200" baseline="30000" dirty="0"/>
            <a:t>1</a:t>
          </a:r>
          <a:r>
            <a:rPr lang="en-GB" sz="2800" i="1" kern="1200" dirty="0"/>
            <a:t>).</a:t>
          </a:r>
          <a:endParaRPr lang="en-US" sz="2800" i="1" kern="1200" dirty="0"/>
        </a:p>
      </dsp:txBody>
      <dsp:txXfrm>
        <a:off x="0" y="0"/>
        <a:ext cx="10515600" cy="1087834"/>
      </dsp:txXfrm>
    </dsp:sp>
    <dsp:sp modelId="{026FD4F7-21DC-4EE3-9C4C-21441C0C54A3}">
      <dsp:nvSpPr>
        <dsp:cNvPr id="0" name=""/>
        <dsp:cNvSpPr/>
      </dsp:nvSpPr>
      <dsp:spPr>
        <a:xfrm>
          <a:off x="0" y="1087834"/>
          <a:ext cx="10515600" cy="0"/>
        </a:xfrm>
        <a:prstGeom prst="line">
          <a:avLst/>
        </a:prstGeom>
        <a:gradFill rotWithShape="0">
          <a:gsLst>
            <a:gs pos="0">
              <a:schemeClr val="accent5">
                <a:hueOff val="-4050717"/>
                <a:satOff val="-275"/>
                <a:lumOff val="654"/>
                <a:alphaOff val="0"/>
                <a:satMod val="103000"/>
                <a:lumMod val="102000"/>
                <a:tint val="94000"/>
              </a:schemeClr>
            </a:gs>
            <a:gs pos="50000">
              <a:schemeClr val="accent5">
                <a:hueOff val="-4050717"/>
                <a:satOff val="-275"/>
                <a:lumOff val="654"/>
                <a:alphaOff val="0"/>
                <a:satMod val="110000"/>
                <a:lumMod val="100000"/>
                <a:shade val="100000"/>
              </a:schemeClr>
            </a:gs>
            <a:gs pos="100000">
              <a:schemeClr val="accent5">
                <a:hueOff val="-4050717"/>
                <a:satOff val="-275"/>
                <a:lumOff val="654"/>
                <a:alphaOff val="0"/>
                <a:lumMod val="99000"/>
                <a:satMod val="120000"/>
                <a:shade val="78000"/>
              </a:schemeClr>
            </a:gs>
          </a:gsLst>
          <a:lin ang="5400000" scaled="0"/>
        </a:gradFill>
        <a:ln w="12700" cap="flat" cmpd="sng" algn="ctr">
          <a:solidFill>
            <a:schemeClr val="accent5">
              <a:hueOff val="-4050717"/>
              <a:satOff val="-275"/>
              <a:lumOff val="654"/>
              <a:alphaOff val="0"/>
            </a:schemeClr>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1A78607A-F390-4F55-93B7-061446B2A54F}">
      <dsp:nvSpPr>
        <dsp:cNvPr id="0" name=""/>
        <dsp:cNvSpPr/>
      </dsp:nvSpPr>
      <dsp:spPr>
        <a:xfrm>
          <a:off x="0" y="1087834"/>
          <a:ext cx="10515600" cy="1087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GB" sz="2800" kern="1200" dirty="0"/>
            <a:t>Urine samples help us to identify if the infant has a UTI.</a:t>
          </a:r>
          <a:endParaRPr lang="en-US" sz="2800" kern="1200" dirty="0"/>
        </a:p>
      </dsp:txBody>
      <dsp:txXfrm>
        <a:off x="0" y="1087834"/>
        <a:ext cx="10515600" cy="1087834"/>
      </dsp:txXfrm>
    </dsp:sp>
    <dsp:sp modelId="{2A13D3CF-34D8-4BA7-B72B-0889E9BA5CFB}">
      <dsp:nvSpPr>
        <dsp:cNvPr id="0" name=""/>
        <dsp:cNvSpPr/>
      </dsp:nvSpPr>
      <dsp:spPr>
        <a:xfrm>
          <a:off x="0" y="2175669"/>
          <a:ext cx="10515600" cy="0"/>
        </a:xfrm>
        <a:prstGeom prst="line">
          <a:avLst/>
        </a:prstGeom>
        <a:gradFill rotWithShape="0">
          <a:gsLst>
            <a:gs pos="0">
              <a:schemeClr val="accent5">
                <a:hueOff val="-8101434"/>
                <a:satOff val="-551"/>
                <a:lumOff val="1307"/>
                <a:alphaOff val="0"/>
                <a:satMod val="103000"/>
                <a:lumMod val="102000"/>
                <a:tint val="94000"/>
              </a:schemeClr>
            </a:gs>
            <a:gs pos="50000">
              <a:schemeClr val="accent5">
                <a:hueOff val="-8101434"/>
                <a:satOff val="-551"/>
                <a:lumOff val="1307"/>
                <a:alphaOff val="0"/>
                <a:satMod val="110000"/>
                <a:lumMod val="100000"/>
                <a:shade val="100000"/>
              </a:schemeClr>
            </a:gs>
            <a:gs pos="100000">
              <a:schemeClr val="accent5">
                <a:hueOff val="-8101434"/>
                <a:satOff val="-551"/>
                <a:lumOff val="1307"/>
                <a:alphaOff val="0"/>
                <a:lumMod val="99000"/>
                <a:satMod val="120000"/>
                <a:shade val="78000"/>
              </a:schemeClr>
            </a:gs>
          </a:gsLst>
          <a:lin ang="5400000" scaled="0"/>
        </a:gradFill>
        <a:ln w="12700" cap="flat" cmpd="sng" algn="ctr">
          <a:solidFill>
            <a:schemeClr val="accent5">
              <a:hueOff val="-8101434"/>
              <a:satOff val="-551"/>
              <a:lumOff val="1307"/>
              <a:alphaOff val="0"/>
            </a:schemeClr>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65C46388-CF64-4EB7-BCC6-6FF52384AC18}">
      <dsp:nvSpPr>
        <dsp:cNvPr id="0" name=""/>
        <dsp:cNvSpPr/>
      </dsp:nvSpPr>
      <dsp:spPr>
        <a:xfrm>
          <a:off x="0" y="2175669"/>
          <a:ext cx="10515600" cy="1087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GB" sz="2800" kern="1200"/>
            <a:t>And if they do, what bacteria is causing the infection, and what antibiotics will treat it.</a:t>
          </a:r>
          <a:endParaRPr lang="en-US" sz="2800" kern="1200"/>
        </a:p>
      </dsp:txBody>
      <dsp:txXfrm>
        <a:off x="0" y="2175669"/>
        <a:ext cx="10515600" cy="1087834"/>
      </dsp:txXfrm>
    </dsp:sp>
    <dsp:sp modelId="{81773E2C-C103-430A-8211-058C461C27A6}">
      <dsp:nvSpPr>
        <dsp:cNvPr id="0" name=""/>
        <dsp:cNvSpPr/>
      </dsp:nvSpPr>
      <dsp:spPr>
        <a:xfrm>
          <a:off x="0" y="3263503"/>
          <a:ext cx="10515600" cy="0"/>
        </a:xfrm>
        <a:prstGeom prst="line">
          <a:avLst/>
        </a:prstGeom>
        <a:gradFill rotWithShape="0">
          <a:gsLst>
            <a:gs pos="0">
              <a:schemeClr val="accent5">
                <a:hueOff val="-12152150"/>
                <a:satOff val="-826"/>
                <a:lumOff val="1961"/>
                <a:alphaOff val="0"/>
                <a:satMod val="103000"/>
                <a:lumMod val="102000"/>
                <a:tint val="94000"/>
              </a:schemeClr>
            </a:gs>
            <a:gs pos="50000">
              <a:schemeClr val="accent5">
                <a:hueOff val="-12152150"/>
                <a:satOff val="-826"/>
                <a:lumOff val="1961"/>
                <a:alphaOff val="0"/>
                <a:satMod val="110000"/>
                <a:lumMod val="100000"/>
                <a:shade val="100000"/>
              </a:schemeClr>
            </a:gs>
            <a:gs pos="100000">
              <a:schemeClr val="accent5">
                <a:hueOff val="-12152150"/>
                <a:satOff val="-826"/>
                <a:lumOff val="1961"/>
                <a:alphaOff val="0"/>
                <a:lumMod val="99000"/>
                <a:satMod val="120000"/>
                <a:shade val="78000"/>
              </a:schemeClr>
            </a:gs>
          </a:gsLst>
          <a:lin ang="5400000" scaled="0"/>
        </a:gradFill>
        <a:ln w="12700" cap="flat" cmpd="sng" algn="ctr">
          <a:solidFill>
            <a:schemeClr val="accent5">
              <a:hueOff val="-12152150"/>
              <a:satOff val="-826"/>
              <a:lumOff val="1961"/>
              <a:alphaOff val="0"/>
            </a:schemeClr>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F26F9290-B332-4254-B63A-BA0C811C358F}">
      <dsp:nvSpPr>
        <dsp:cNvPr id="0" name=""/>
        <dsp:cNvSpPr/>
      </dsp:nvSpPr>
      <dsp:spPr>
        <a:xfrm>
          <a:off x="0" y="3263503"/>
          <a:ext cx="10515600" cy="1087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GB" sz="2800" kern="1200" dirty="0"/>
            <a:t>Getting a high quality urine sample enables us to diagnose and treat UTI quickly, using as narrow spectrum antibiotic as possible.</a:t>
          </a:r>
          <a:endParaRPr lang="en-US" sz="2800" kern="1200" dirty="0"/>
        </a:p>
      </dsp:txBody>
      <dsp:txXfrm>
        <a:off x="0" y="3263503"/>
        <a:ext cx="10515600" cy="108783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2E5885-8D6E-43F5-861C-63491B5AC7C5}">
      <dsp:nvSpPr>
        <dsp:cNvPr id="0" name=""/>
        <dsp:cNvSpPr/>
      </dsp:nvSpPr>
      <dsp:spPr>
        <a:xfrm>
          <a:off x="0" y="445178"/>
          <a:ext cx="6678386" cy="1216800"/>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a:t>Unwell febrile infants are often started on antibiotics empirically – this means they get a broad-spectrum antibiotic that will cover a range of infections and bacteria that cause them.</a:t>
          </a:r>
          <a:endParaRPr lang="en-US" sz="1600" kern="1200" dirty="0"/>
        </a:p>
      </dsp:txBody>
      <dsp:txXfrm>
        <a:off x="59399" y="504577"/>
        <a:ext cx="6559588" cy="1098002"/>
      </dsp:txXfrm>
    </dsp:sp>
    <dsp:sp modelId="{3A61656B-6C3C-486D-A50A-12F75F57DB62}">
      <dsp:nvSpPr>
        <dsp:cNvPr id="0" name=""/>
        <dsp:cNvSpPr/>
      </dsp:nvSpPr>
      <dsp:spPr>
        <a:xfrm>
          <a:off x="0" y="1849178"/>
          <a:ext cx="6678386" cy="1216800"/>
        </a:xfrm>
        <a:prstGeom prst="roundRect">
          <a:avLst/>
        </a:prstGeom>
        <a:gradFill rotWithShape="0">
          <a:gsLst>
            <a:gs pos="0">
              <a:schemeClr val="accent5">
                <a:hueOff val="-4050717"/>
                <a:satOff val="-275"/>
                <a:lumOff val="654"/>
                <a:alphaOff val="0"/>
                <a:satMod val="103000"/>
                <a:lumMod val="102000"/>
                <a:tint val="94000"/>
              </a:schemeClr>
            </a:gs>
            <a:gs pos="50000">
              <a:schemeClr val="accent5">
                <a:hueOff val="-4050717"/>
                <a:satOff val="-275"/>
                <a:lumOff val="654"/>
                <a:alphaOff val="0"/>
                <a:satMod val="110000"/>
                <a:lumMod val="100000"/>
                <a:shade val="100000"/>
              </a:schemeClr>
            </a:gs>
            <a:gs pos="100000">
              <a:schemeClr val="accent5">
                <a:hueOff val="-4050717"/>
                <a:satOff val="-275"/>
                <a:lumOff val="654"/>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a:t>Its important to quickly identify the cause of infection and adjust the antibiotics.  </a:t>
          </a:r>
          <a:endParaRPr lang="en-US" sz="1600" kern="1200" dirty="0"/>
        </a:p>
      </dsp:txBody>
      <dsp:txXfrm>
        <a:off x="59399" y="1908577"/>
        <a:ext cx="6559588" cy="1098002"/>
      </dsp:txXfrm>
    </dsp:sp>
    <dsp:sp modelId="{4B255636-8BF0-4698-ADFB-A829B067D1F6}">
      <dsp:nvSpPr>
        <dsp:cNvPr id="0" name=""/>
        <dsp:cNvSpPr/>
      </dsp:nvSpPr>
      <dsp:spPr>
        <a:xfrm>
          <a:off x="0" y="3253178"/>
          <a:ext cx="6678386" cy="1216800"/>
        </a:xfrm>
        <a:prstGeom prst="roundRect">
          <a:avLst/>
        </a:prstGeom>
        <a:gradFill rotWithShape="0">
          <a:gsLst>
            <a:gs pos="0">
              <a:schemeClr val="accent5">
                <a:hueOff val="-8101434"/>
                <a:satOff val="-551"/>
                <a:lumOff val="1307"/>
                <a:alphaOff val="0"/>
                <a:satMod val="103000"/>
                <a:lumMod val="102000"/>
                <a:tint val="94000"/>
              </a:schemeClr>
            </a:gs>
            <a:gs pos="50000">
              <a:schemeClr val="accent5">
                <a:hueOff val="-8101434"/>
                <a:satOff val="-551"/>
                <a:lumOff val="1307"/>
                <a:alphaOff val="0"/>
                <a:satMod val="110000"/>
                <a:lumMod val="100000"/>
                <a:shade val="100000"/>
              </a:schemeClr>
            </a:gs>
            <a:gs pos="100000">
              <a:schemeClr val="accent5">
                <a:hueOff val="-8101434"/>
                <a:satOff val="-551"/>
                <a:lumOff val="1307"/>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t>Adjusting the antibiotics usually means stopping if no infection is found or changing to a narrow spectrum antibiotic if a UTI  is identified – this often means using medicines that have less side effects, so the infant is exposed to less harms from antibiotics.</a:t>
          </a:r>
          <a:endParaRPr lang="en-US" sz="1600" kern="1200" dirty="0"/>
        </a:p>
      </dsp:txBody>
      <dsp:txXfrm>
        <a:off x="59399" y="3312577"/>
        <a:ext cx="6559588" cy="1098002"/>
      </dsp:txXfrm>
    </dsp:sp>
    <dsp:sp modelId="{9D1B9AA8-BEE9-4457-B6B1-2C51130F2A6F}">
      <dsp:nvSpPr>
        <dsp:cNvPr id="0" name=""/>
        <dsp:cNvSpPr/>
      </dsp:nvSpPr>
      <dsp:spPr>
        <a:xfrm>
          <a:off x="0" y="4657178"/>
          <a:ext cx="6678386" cy="1216800"/>
        </a:xfrm>
        <a:prstGeom prst="roundRect">
          <a:avLst/>
        </a:prstGeom>
        <a:gradFill rotWithShape="0">
          <a:gsLst>
            <a:gs pos="0">
              <a:schemeClr val="accent5">
                <a:hueOff val="-12152150"/>
                <a:satOff val="-826"/>
                <a:lumOff val="1961"/>
                <a:alphaOff val="0"/>
                <a:satMod val="103000"/>
                <a:lumMod val="102000"/>
                <a:tint val="94000"/>
              </a:schemeClr>
            </a:gs>
            <a:gs pos="50000">
              <a:schemeClr val="accent5">
                <a:hueOff val="-12152150"/>
                <a:satOff val="-826"/>
                <a:lumOff val="1961"/>
                <a:alphaOff val="0"/>
                <a:satMod val="110000"/>
                <a:lumMod val="100000"/>
                <a:shade val="100000"/>
              </a:schemeClr>
            </a:gs>
            <a:gs pos="100000">
              <a:schemeClr val="accent5">
                <a:hueOff val="-12152150"/>
                <a:satOff val="-826"/>
                <a:lumOff val="1961"/>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t>Sometimes the tests show bacteria that are resistant to the antibiotics being used.  Changing treatment in this scenario ensures the infant is given effective treatment and doesn’t deteriorate or develop sepsis.</a:t>
          </a:r>
          <a:endParaRPr lang="en-US" sz="1600" kern="1200" dirty="0"/>
        </a:p>
      </dsp:txBody>
      <dsp:txXfrm>
        <a:off x="59399" y="4716577"/>
        <a:ext cx="6559588" cy="109800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2E5885-8D6E-43F5-861C-63491B5AC7C5}">
      <dsp:nvSpPr>
        <dsp:cNvPr id="0" name=""/>
        <dsp:cNvSpPr/>
      </dsp:nvSpPr>
      <dsp:spPr>
        <a:xfrm>
          <a:off x="0" y="533370"/>
          <a:ext cx="7175078" cy="1749150"/>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solidFill>
                <a:schemeClr val="bg1"/>
              </a:solidFill>
            </a:rPr>
            <a:t>Once antibiotics are given urine samples rapidly become sterile (the bacteria are killed) (</a:t>
          </a:r>
          <a:r>
            <a:rPr lang="en-GB" sz="2000" i="1" kern="1200" dirty="0">
              <a:solidFill>
                <a:schemeClr val="bg1"/>
              </a:solidFill>
            </a:rPr>
            <a:t>John et al 2022</a:t>
          </a:r>
          <a:r>
            <a:rPr lang="en-GB" sz="2000" i="1" kern="1200" baseline="30000" dirty="0">
              <a:solidFill>
                <a:schemeClr val="bg1"/>
              </a:solidFill>
            </a:rPr>
            <a:t>3</a:t>
          </a:r>
          <a:r>
            <a:rPr lang="en-GB" sz="2000" kern="1200" dirty="0">
              <a:solidFill>
                <a:schemeClr val="bg1"/>
              </a:solidFill>
            </a:rPr>
            <a:t>).  Our project at Alder Hey revealed no cephalosporin sensitive organisms grew after cefotaxime/ceftriaxone was given, even in samples obtained &lt;1hour post antibiotics.</a:t>
          </a:r>
          <a:endParaRPr lang="en-US" sz="2000" kern="1200" dirty="0">
            <a:solidFill>
              <a:schemeClr val="bg1"/>
            </a:solidFill>
          </a:endParaRPr>
        </a:p>
      </dsp:txBody>
      <dsp:txXfrm>
        <a:off x="85386" y="618756"/>
        <a:ext cx="7004306" cy="1578378"/>
      </dsp:txXfrm>
    </dsp:sp>
    <dsp:sp modelId="{3A61656B-6C3C-486D-A50A-12F75F57DB62}">
      <dsp:nvSpPr>
        <dsp:cNvPr id="0" name=""/>
        <dsp:cNvSpPr/>
      </dsp:nvSpPr>
      <dsp:spPr>
        <a:xfrm>
          <a:off x="0" y="2469720"/>
          <a:ext cx="7175078" cy="1749150"/>
        </a:xfrm>
        <a:prstGeom prst="roundRect">
          <a:avLst/>
        </a:prstGeom>
        <a:gradFill rotWithShape="0">
          <a:gsLst>
            <a:gs pos="0">
              <a:schemeClr val="accent5">
                <a:hueOff val="-6076075"/>
                <a:satOff val="-413"/>
                <a:lumOff val="981"/>
                <a:alphaOff val="0"/>
                <a:satMod val="103000"/>
                <a:lumMod val="102000"/>
                <a:tint val="94000"/>
              </a:schemeClr>
            </a:gs>
            <a:gs pos="50000">
              <a:schemeClr val="accent5">
                <a:hueOff val="-6076075"/>
                <a:satOff val="-413"/>
                <a:lumOff val="981"/>
                <a:alphaOff val="0"/>
                <a:satMod val="110000"/>
                <a:lumMod val="100000"/>
                <a:shade val="100000"/>
              </a:schemeClr>
            </a:gs>
            <a:gs pos="100000">
              <a:schemeClr val="accent5">
                <a:hueOff val="-6076075"/>
                <a:satOff val="-413"/>
                <a:lumOff val="981"/>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t>Therefore, urine for culture should be obtained BEFORE antibiotics are given. </a:t>
          </a:r>
        </a:p>
        <a:p>
          <a:pPr marL="0" lvl="0" indent="0" algn="ctr" defTabSz="889000">
            <a:lnSpc>
              <a:spcPct val="90000"/>
            </a:lnSpc>
            <a:spcBef>
              <a:spcPct val="0"/>
            </a:spcBef>
            <a:spcAft>
              <a:spcPct val="35000"/>
            </a:spcAft>
            <a:buNone/>
          </a:pPr>
          <a:endParaRPr lang="en-US" sz="1600" kern="1200" dirty="0"/>
        </a:p>
      </dsp:txBody>
      <dsp:txXfrm>
        <a:off x="85386" y="2555106"/>
        <a:ext cx="7004306" cy="1578378"/>
      </dsp:txXfrm>
    </dsp:sp>
    <dsp:sp modelId="{9D1B9AA8-BEE9-4457-B6B1-2C51130F2A6F}">
      <dsp:nvSpPr>
        <dsp:cNvPr id="0" name=""/>
        <dsp:cNvSpPr/>
      </dsp:nvSpPr>
      <dsp:spPr>
        <a:xfrm>
          <a:off x="0" y="4406070"/>
          <a:ext cx="7175078" cy="1749150"/>
        </a:xfrm>
        <a:prstGeom prst="roundRect">
          <a:avLst/>
        </a:prstGeom>
        <a:gradFill rotWithShape="0">
          <a:gsLst>
            <a:gs pos="0">
              <a:schemeClr val="accent5">
                <a:hueOff val="-12152150"/>
                <a:satOff val="-826"/>
                <a:lumOff val="1961"/>
                <a:alphaOff val="0"/>
                <a:satMod val="103000"/>
                <a:lumMod val="102000"/>
                <a:tint val="94000"/>
              </a:schemeClr>
            </a:gs>
            <a:gs pos="50000">
              <a:schemeClr val="accent5">
                <a:hueOff val="-12152150"/>
                <a:satOff val="-826"/>
                <a:lumOff val="1961"/>
                <a:alphaOff val="0"/>
                <a:satMod val="110000"/>
                <a:lumMod val="100000"/>
                <a:shade val="100000"/>
              </a:schemeClr>
            </a:gs>
            <a:gs pos="100000">
              <a:schemeClr val="accent5">
                <a:hueOff val="-12152150"/>
                <a:satOff val="-826"/>
                <a:lumOff val="1961"/>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t>Where there is suspected sepsis antibiotics should not be delayed if unable to collect urine in the same way abx are not delayed if unable to obtain a blood culture.</a:t>
          </a:r>
        </a:p>
        <a:p>
          <a:pPr marL="0" lvl="0" indent="0" algn="ctr" defTabSz="889000">
            <a:lnSpc>
              <a:spcPct val="90000"/>
            </a:lnSpc>
            <a:spcBef>
              <a:spcPct val="0"/>
            </a:spcBef>
            <a:spcAft>
              <a:spcPct val="35000"/>
            </a:spcAft>
            <a:buNone/>
          </a:pPr>
          <a:endParaRPr lang="en-US" sz="1600" kern="1200" dirty="0"/>
        </a:p>
      </dsp:txBody>
      <dsp:txXfrm>
        <a:off x="85386" y="4491456"/>
        <a:ext cx="7004306" cy="157837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6D7C1C-471B-4CBE-BC87-9836C77DD811}">
      <dsp:nvSpPr>
        <dsp:cNvPr id="0" name=""/>
        <dsp:cNvSpPr/>
      </dsp:nvSpPr>
      <dsp:spPr>
        <a:xfrm>
          <a:off x="0" y="350419"/>
          <a:ext cx="6666833" cy="2337660"/>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GB" sz="2700" kern="1200" dirty="0"/>
            <a:t>The dangle tap is a method developed in Spain </a:t>
          </a:r>
          <a:r>
            <a:rPr lang="en-GB" sz="2700" i="1" kern="1200" dirty="0">
              <a:solidFill>
                <a:schemeClr val="bg1"/>
              </a:solidFill>
            </a:rPr>
            <a:t>(Herreros et al 2013 </a:t>
          </a:r>
          <a:r>
            <a:rPr lang="en-GB" sz="2700" i="1" kern="1200" baseline="30000" dirty="0">
              <a:solidFill>
                <a:schemeClr val="bg1"/>
              </a:solidFill>
            </a:rPr>
            <a:t>4</a:t>
          </a:r>
          <a:r>
            <a:rPr lang="en-GB" sz="2700" i="1" kern="1200" dirty="0">
              <a:solidFill>
                <a:schemeClr val="bg1"/>
              </a:solidFill>
            </a:rPr>
            <a:t>). </a:t>
          </a:r>
          <a:r>
            <a:rPr lang="en-GB" sz="2700" kern="1200" dirty="0"/>
            <a:t>They reported an 86% success rate in rapidly collecting urine in neonates. </a:t>
          </a:r>
          <a:r>
            <a:rPr lang="en-GB" sz="2700" kern="1200" dirty="0">
              <a:solidFill>
                <a:srgbClr val="FFFF00"/>
              </a:solidFill>
              <a:hlinkClick xmlns:r="http://schemas.openxmlformats.org/officeDocument/2006/relationships" r:id="rId1">
                <a:extLst>
                  <a:ext uri="{A12FA001-AC4F-418D-AE19-62706E023703}">
                    <ahyp:hlinkClr xmlns:ahyp="http://schemas.microsoft.com/office/drawing/2018/hyperlinkcolor" val="tx"/>
                  </a:ext>
                </a:extLst>
              </a:hlinkClick>
            </a:rPr>
            <a:t>https://adc.bmj.com/content/98/1/27</a:t>
          </a:r>
          <a:r>
            <a:rPr lang="en-GB" sz="2700" kern="1200" dirty="0">
              <a:solidFill>
                <a:srgbClr val="FFFF00"/>
              </a:solidFill>
            </a:rPr>
            <a:t> </a:t>
          </a:r>
          <a:endParaRPr lang="en-US" sz="2700" kern="1200" dirty="0">
            <a:solidFill>
              <a:srgbClr val="FFFF00"/>
            </a:solidFill>
          </a:endParaRPr>
        </a:p>
      </dsp:txBody>
      <dsp:txXfrm>
        <a:off x="114115" y="464534"/>
        <a:ext cx="6438603" cy="2109430"/>
      </dsp:txXfrm>
    </dsp:sp>
    <dsp:sp modelId="{5F3812A2-00DD-4441-9076-85C93E77134C}">
      <dsp:nvSpPr>
        <dsp:cNvPr id="0" name=""/>
        <dsp:cNvSpPr/>
      </dsp:nvSpPr>
      <dsp:spPr>
        <a:xfrm>
          <a:off x="0" y="2765839"/>
          <a:ext cx="6666833" cy="2337660"/>
        </a:xfrm>
        <a:prstGeom prst="roundRect">
          <a:avLst/>
        </a:prstGeom>
        <a:gradFill rotWithShape="0">
          <a:gsLst>
            <a:gs pos="0">
              <a:schemeClr val="accent5">
                <a:hueOff val="-12152150"/>
                <a:satOff val="-826"/>
                <a:lumOff val="1961"/>
                <a:alphaOff val="0"/>
                <a:satMod val="103000"/>
                <a:lumMod val="102000"/>
                <a:tint val="94000"/>
              </a:schemeClr>
            </a:gs>
            <a:gs pos="50000">
              <a:schemeClr val="accent5">
                <a:hueOff val="-12152150"/>
                <a:satOff val="-826"/>
                <a:lumOff val="1961"/>
                <a:alphaOff val="0"/>
                <a:satMod val="110000"/>
                <a:lumMod val="100000"/>
                <a:shade val="100000"/>
              </a:schemeClr>
            </a:gs>
            <a:gs pos="100000">
              <a:schemeClr val="accent5">
                <a:hueOff val="-12152150"/>
                <a:satOff val="-826"/>
                <a:lumOff val="196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GB" sz="2700" kern="1200" dirty="0"/>
            <a:t>At Alder Hey we use the technique in infants up to 3 months. On our medical inpatient unit 84% of nurses report having used it successfully, obtaining urine form infants in less than 5 minutes. </a:t>
          </a:r>
          <a:endParaRPr lang="en-US" sz="2700" kern="1200" dirty="0">
            <a:solidFill>
              <a:srgbClr val="FF0000"/>
            </a:solidFill>
          </a:endParaRPr>
        </a:p>
      </dsp:txBody>
      <dsp:txXfrm>
        <a:off x="114115" y="2879954"/>
        <a:ext cx="6438603" cy="2109430"/>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BAEE6-5303-0F7B-6866-0B7A137803B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E1FEF07F-B0F2-1869-4326-25A8EDDD6DA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5F1F33F-62F6-96A9-B14A-64E9DC84E19C}"/>
              </a:ext>
            </a:extLst>
          </p:cNvPr>
          <p:cNvSpPr>
            <a:spLocks noGrp="1"/>
          </p:cNvSpPr>
          <p:nvPr>
            <p:ph type="dt" sz="half" idx="10"/>
          </p:nvPr>
        </p:nvSpPr>
        <p:spPr/>
        <p:txBody>
          <a:bodyPr/>
          <a:lstStyle/>
          <a:p>
            <a:fld id="{63073EC9-4E93-4883-A757-373E5E275D9B}" type="datetimeFigureOut">
              <a:rPr lang="en-GB" smtClean="0"/>
              <a:t>06/10/2025</a:t>
            </a:fld>
            <a:endParaRPr lang="en-GB"/>
          </a:p>
        </p:txBody>
      </p:sp>
      <p:sp>
        <p:nvSpPr>
          <p:cNvPr id="5" name="Footer Placeholder 4">
            <a:extLst>
              <a:ext uri="{FF2B5EF4-FFF2-40B4-BE49-F238E27FC236}">
                <a16:creationId xmlns:a16="http://schemas.microsoft.com/office/drawing/2014/main" id="{7CD74673-AA30-781F-E032-C43DB083849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122FBA6-C4C7-0D8B-FD87-DBE1457D7495}"/>
              </a:ext>
            </a:extLst>
          </p:cNvPr>
          <p:cNvSpPr>
            <a:spLocks noGrp="1"/>
          </p:cNvSpPr>
          <p:nvPr>
            <p:ph type="sldNum" sz="quarter" idx="12"/>
          </p:nvPr>
        </p:nvSpPr>
        <p:spPr/>
        <p:txBody>
          <a:bodyPr/>
          <a:lstStyle/>
          <a:p>
            <a:fld id="{3E4EC4EA-9B71-4ECF-9842-E4DD9FE689B5}" type="slidenum">
              <a:rPr lang="en-GB" smtClean="0"/>
              <a:t>‹#›</a:t>
            </a:fld>
            <a:endParaRPr lang="en-GB"/>
          </a:p>
        </p:txBody>
      </p:sp>
    </p:spTree>
    <p:extLst>
      <p:ext uri="{BB962C8B-B14F-4D97-AF65-F5344CB8AC3E}">
        <p14:creationId xmlns:p14="http://schemas.microsoft.com/office/powerpoint/2010/main" val="24911465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8F7B6E-7B2E-3BF1-3EEE-55AE27FF8D0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1C2D872-1036-F19F-FE81-1715FDEFB0F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2041B70-EEA7-FFBD-A8B7-D0C6017EFC16}"/>
              </a:ext>
            </a:extLst>
          </p:cNvPr>
          <p:cNvSpPr>
            <a:spLocks noGrp="1"/>
          </p:cNvSpPr>
          <p:nvPr>
            <p:ph type="dt" sz="half" idx="10"/>
          </p:nvPr>
        </p:nvSpPr>
        <p:spPr/>
        <p:txBody>
          <a:bodyPr/>
          <a:lstStyle/>
          <a:p>
            <a:fld id="{63073EC9-4E93-4883-A757-373E5E275D9B}" type="datetimeFigureOut">
              <a:rPr lang="en-GB" smtClean="0"/>
              <a:t>06/10/2025</a:t>
            </a:fld>
            <a:endParaRPr lang="en-GB"/>
          </a:p>
        </p:txBody>
      </p:sp>
      <p:sp>
        <p:nvSpPr>
          <p:cNvPr id="5" name="Footer Placeholder 4">
            <a:extLst>
              <a:ext uri="{FF2B5EF4-FFF2-40B4-BE49-F238E27FC236}">
                <a16:creationId xmlns:a16="http://schemas.microsoft.com/office/drawing/2014/main" id="{05F49701-B1B1-6717-738B-C31AFE49E72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F6EC1FD-95B6-06E5-F0DC-2773DF0DAE18}"/>
              </a:ext>
            </a:extLst>
          </p:cNvPr>
          <p:cNvSpPr>
            <a:spLocks noGrp="1"/>
          </p:cNvSpPr>
          <p:nvPr>
            <p:ph type="sldNum" sz="quarter" idx="12"/>
          </p:nvPr>
        </p:nvSpPr>
        <p:spPr/>
        <p:txBody>
          <a:bodyPr/>
          <a:lstStyle/>
          <a:p>
            <a:fld id="{3E4EC4EA-9B71-4ECF-9842-E4DD9FE689B5}" type="slidenum">
              <a:rPr lang="en-GB" smtClean="0"/>
              <a:t>‹#›</a:t>
            </a:fld>
            <a:endParaRPr lang="en-GB"/>
          </a:p>
        </p:txBody>
      </p:sp>
    </p:spTree>
    <p:extLst>
      <p:ext uri="{BB962C8B-B14F-4D97-AF65-F5344CB8AC3E}">
        <p14:creationId xmlns:p14="http://schemas.microsoft.com/office/powerpoint/2010/main" val="11745594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D94470-5356-1F1D-8DF5-E77C273973B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440FD3AF-C41C-6C48-4CF1-6DBA0A788F1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E249AFA-59D9-3354-FDEF-9D3D4148C260}"/>
              </a:ext>
            </a:extLst>
          </p:cNvPr>
          <p:cNvSpPr>
            <a:spLocks noGrp="1"/>
          </p:cNvSpPr>
          <p:nvPr>
            <p:ph type="dt" sz="half" idx="10"/>
          </p:nvPr>
        </p:nvSpPr>
        <p:spPr/>
        <p:txBody>
          <a:bodyPr/>
          <a:lstStyle/>
          <a:p>
            <a:fld id="{63073EC9-4E93-4883-A757-373E5E275D9B}" type="datetimeFigureOut">
              <a:rPr lang="en-GB" smtClean="0"/>
              <a:t>06/10/2025</a:t>
            </a:fld>
            <a:endParaRPr lang="en-GB"/>
          </a:p>
        </p:txBody>
      </p:sp>
      <p:sp>
        <p:nvSpPr>
          <p:cNvPr id="5" name="Footer Placeholder 4">
            <a:extLst>
              <a:ext uri="{FF2B5EF4-FFF2-40B4-BE49-F238E27FC236}">
                <a16:creationId xmlns:a16="http://schemas.microsoft.com/office/drawing/2014/main" id="{5EA9CCA4-9505-8E8D-E757-9E7B8EE6350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5702037-E92A-BBF9-5740-876850EBFF2B}"/>
              </a:ext>
            </a:extLst>
          </p:cNvPr>
          <p:cNvSpPr>
            <a:spLocks noGrp="1"/>
          </p:cNvSpPr>
          <p:nvPr>
            <p:ph type="sldNum" sz="quarter" idx="12"/>
          </p:nvPr>
        </p:nvSpPr>
        <p:spPr/>
        <p:txBody>
          <a:bodyPr/>
          <a:lstStyle/>
          <a:p>
            <a:fld id="{3E4EC4EA-9B71-4ECF-9842-E4DD9FE689B5}" type="slidenum">
              <a:rPr lang="en-GB" smtClean="0"/>
              <a:t>‹#›</a:t>
            </a:fld>
            <a:endParaRPr lang="en-GB"/>
          </a:p>
        </p:txBody>
      </p:sp>
    </p:spTree>
    <p:extLst>
      <p:ext uri="{BB962C8B-B14F-4D97-AF65-F5344CB8AC3E}">
        <p14:creationId xmlns:p14="http://schemas.microsoft.com/office/powerpoint/2010/main" val="19221683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D1C28B-CB5E-60C5-1C47-433E28CBAA3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C647C1A-F973-362D-75F5-B355443F982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679F026-C595-1CA9-2782-FD41F36A482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8A92CA2B-4D86-02AF-2347-5D7857B1FAA8}"/>
              </a:ext>
            </a:extLst>
          </p:cNvPr>
          <p:cNvSpPr>
            <a:spLocks noGrp="1"/>
          </p:cNvSpPr>
          <p:nvPr>
            <p:ph type="dt" sz="half" idx="10"/>
          </p:nvPr>
        </p:nvSpPr>
        <p:spPr/>
        <p:txBody>
          <a:bodyPr/>
          <a:lstStyle/>
          <a:p>
            <a:fld id="{63073EC9-4E93-4883-A757-373E5E275D9B}" type="datetimeFigureOut">
              <a:rPr lang="en-GB" smtClean="0"/>
              <a:t>06/10/2025</a:t>
            </a:fld>
            <a:endParaRPr lang="en-GB"/>
          </a:p>
        </p:txBody>
      </p:sp>
      <p:sp>
        <p:nvSpPr>
          <p:cNvPr id="6" name="Footer Placeholder 5">
            <a:extLst>
              <a:ext uri="{FF2B5EF4-FFF2-40B4-BE49-F238E27FC236}">
                <a16:creationId xmlns:a16="http://schemas.microsoft.com/office/drawing/2014/main" id="{01B0FA79-2541-36B5-0FD8-0FCF006F1C6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4EC6467-77AA-50A9-5900-5DA1E22A8ABF}"/>
              </a:ext>
            </a:extLst>
          </p:cNvPr>
          <p:cNvSpPr>
            <a:spLocks noGrp="1"/>
          </p:cNvSpPr>
          <p:nvPr>
            <p:ph type="sldNum" sz="quarter" idx="12"/>
          </p:nvPr>
        </p:nvSpPr>
        <p:spPr/>
        <p:txBody>
          <a:bodyPr/>
          <a:lstStyle/>
          <a:p>
            <a:fld id="{3E4EC4EA-9B71-4ECF-9842-E4DD9FE689B5}" type="slidenum">
              <a:rPr lang="en-GB" smtClean="0"/>
              <a:t>‹#›</a:t>
            </a:fld>
            <a:endParaRPr lang="en-GB"/>
          </a:p>
        </p:txBody>
      </p:sp>
    </p:spTree>
    <p:extLst>
      <p:ext uri="{BB962C8B-B14F-4D97-AF65-F5344CB8AC3E}">
        <p14:creationId xmlns:p14="http://schemas.microsoft.com/office/powerpoint/2010/main" val="12933499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DFC1A-E2AE-DE34-965D-070A0B9A4C3B}"/>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A23A6DC-6C0F-380E-90DD-91BF1D46217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F1BCEDB-ECCA-DD80-8B0B-BFB5999F76E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594CECE-D0A9-629B-23FC-11BF1092B1D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DDF5860-96E9-9A8D-220F-A6546F13ED0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0ADDF8C5-722E-AA71-D1B6-779E2FA8735A}"/>
              </a:ext>
            </a:extLst>
          </p:cNvPr>
          <p:cNvSpPr>
            <a:spLocks noGrp="1"/>
          </p:cNvSpPr>
          <p:nvPr>
            <p:ph type="dt" sz="half" idx="10"/>
          </p:nvPr>
        </p:nvSpPr>
        <p:spPr/>
        <p:txBody>
          <a:bodyPr/>
          <a:lstStyle/>
          <a:p>
            <a:fld id="{63073EC9-4E93-4883-A757-373E5E275D9B}" type="datetimeFigureOut">
              <a:rPr lang="en-GB" smtClean="0"/>
              <a:t>06/10/2025</a:t>
            </a:fld>
            <a:endParaRPr lang="en-GB"/>
          </a:p>
        </p:txBody>
      </p:sp>
      <p:sp>
        <p:nvSpPr>
          <p:cNvPr id="8" name="Footer Placeholder 7">
            <a:extLst>
              <a:ext uri="{FF2B5EF4-FFF2-40B4-BE49-F238E27FC236}">
                <a16:creationId xmlns:a16="http://schemas.microsoft.com/office/drawing/2014/main" id="{D5AB4460-4081-B3CF-6CA7-C1557068A3ED}"/>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709173B-DF47-A49D-49B2-0D48E952413D}"/>
              </a:ext>
            </a:extLst>
          </p:cNvPr>
          <p:cNvSpPr>
            <a:spLocks noGrp="1"/>
          </p:cNvSpPr>
          <p:nvPr>
            <p:ph type="sldNum" sz="quarter" idx="12"/>
          </p:nvPr>
        </p:nvSpPr>
        <p:spPr/>
        <p:txBody>
          <a:bodyPr/>
          <a:lstStyle/>
          <a:p>
            <a:fld id="{3E4EC4EA-9B71-4ECF-9842-E4DD9FE689B5}" type="slidenum">
              <a:rPr lang="en-GB" smtClean="0"/>
              <a:t>‹#›</a:t>
            </a:fld>
            <a:endParaRPr lang="en-GB"/>
          </a:p>
        </p:txBody>
      </p:sp>
    </p:spTree>
    <p:extLst>
      <p:ext uri="{BB962C8B-B14F-4D97-AF65-F5344CB8AC3E}">
        <p14:creationId xmlns:p14="http://schemas.microsoft.com/office/powerpoint/2010/main" val="9702015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D9CC96-15A2-48FF-C592-C438653E07F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17D2D7A3-54EA-53CA-EA99-122A6A5C974A}"/>
              </a:ext>
            </a:extLst>
          </p:cNvPr>
          <p:cNvSpPr>
            <a:spLocks noGrp="1"/>
          </p:cNvSpPr>
          <p:nvPr>
            <p:ph type="dt" sz="half" idx="10"/>
          </p:nvPr>
        </p:nvSpPr>
        <p:spPr/>
        <p:txBody>
          <a:bodyPr/>
          <a:lstStyle/>
          <a:p>
            <a:fld id="{63073EC9-4E93-4883-A757-373E5E275D9B}" type="datetimeFigureOut">
              <a:rPr lang="en-GB" smtClean="0"/>
              <a:t>06/10/2025</a:t>
            </a:fld>
            <a:endParaRPr lang="en-GB"/>
          </a:p>
        </p:txBody>
      </p:sp>
      <p:sp>
        <p:nvSpPr>
          <p:cNvPr id="4" name="Footer Placeholder 3">
            <a:extLst>
              <a:ext uri="{FF2B5EF4-FFF2-40B4-BE49-F238E27FC236}">
                <a16:creationId xmlns:a16="http://schemas.microsoft.com/office/drawing/2014/main" id="{375F8C6E-8B6C-77A5-AD00-4445BAB5E286}"/>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EFD36CF-3AB3-3431-E3DE-29D94DF41961}"/>
              </a:ext>
            </a:extLst>
          </p:cNvPr>
          <p:cNvSpPr>
            <a:spLocks noGrp="1"/>
          </p:cNvSpPr>
          <p:nvPr>
            <p:ph type="sldNum" sz="quarter" idx="12"/>
          </p:nvPr>
        </p:nvSpPr>
        <p:spPr/>
        <p:txBody>
          <a:bodyPr/>
          <a:lstStyle/>
          <a:p>
            <a:fld id="{3E4EC4EA-9B71-4ECF-9842-E4DD9FE689B5}" type="slidenum">
              <a:rPr lang="en-GB" smtClean="0"/>
              <a:t>‹#›</a:t>
            </a:fld>
            <a:endParaRPr lang="en-GB"/>
          </a:p>
        </p:txBody>
      </p:sp>
    </p:spTree>
    <p:extLst>
      <p:ext uri="{BB962C8B-B14F-4D97-AF65-F5344CB8AC3E}">
        <p14:creationId xmlns:p14="http://schemas.microsoft.com/office/powerpoint/2010/main" val="23995790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27B4F60-883A-23C8-0C14-6290F1761A93}"/>
              </a:ext>
            </a:extLst>
          </p:cNvPr>
          <p:cNvSpPr>
            <a:spLocks noGrp="1"/>
          </p:cNvSpPr>
          <p:nvPr>
            <p:ph type="dt" sz="half" idx="10"/>
          </p:nvPr>
        </p:nvSpPr>
        <p:spPr/>
        <p:txBody>
          <a:bodyPr/>
          <a:lstStyle/>
          <a:p>
            <a:fld id="{63073EC9-4E93-4883-A757-373E5E275D9B}" type="datetimeFigureOut">
              <a:rPr lang="en-GB" smtClean="0"/>
              <a:t>06/10/2025</a:t>
            </a:fld>
            <a:endParaRPr lang="en-GB"/>
          </a:p>
        </p:txBody>
      </p:sp>
      <p:sp>
        <p:nvSpPr>
          <p:cNvPr id="3" name="Footer Placeholder 2">
            <a:extLst>
              <a:ext uri="{FF2B5EF4-FFF2-40B4-BE49-F238E27FC236}">
                <a16:creationId xmlns:a16="http://schemas.microsoft.com/office/drawing/2014/main" id="{597F270E-1615-8F29-A80F-33D6037F45F0}"/>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AE41A3C8-12A0-CF7C-051E-9D7C1229E993}"/>
              </a:ext>
            </a:extLst>
          </p:cNvPr>
          <p:cNvSpPr>
            <a:spLocks noGrp="1"/>
          </p:cNvSpPr>
          <p:nvPr>
            <p:ph type="sldNum" sz="quarter" idx="12"/>
          </p:nvPr>
        </p:nvSpPr>
        <p:spPr/>
        <p:txBody>
          <a:bodyPr/>
          <a:lstStyle/>
          <a:p>
            <a:fld id="{3E4EC4EA-9B71-4ECF-9842-E4DD9FE689B5}" type="slidenum">
              <a:rPr lang="en-GB" smtClean="0"/>
              <a:t>‹#›</a:t>
            </a:fld>
            <a:endParaRPr lang="en-GB"/>
          </a:p>
        </p:txBody>
      </p:sp>
    </p:spTree>
    <p:extLst>
      <p:ext uri="{BB962C8B-B14F-4D97-AF65-F5344CB8AC3E}">
        <p14:creationId xmlns:p14="http://schemas.microsoft.com/office/powerpoint/2010/main" val="15730950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3E7811-1A87-862E-C8AC-2AD720B3064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3B6F206-B20F-7867-D05A-90332DF7AC7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89B07B9E-AAA3-078D-5D8F-73C02AE223C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0B55732-6698-70A0-865B-0EB2473F05F9}"/>
              </a:ext>
            </a:extLst>
          </p:cNvPr>
          <p:cNvSpPr>
            <a:spLocks noGrp="1"/>
          </p:cNvSpPr>
          <p:nvPr>
            <p:ph type="dt" sz="half" idx="10"/>
          </p:nvPr>
        </p:nvSpPr>
        <p:spPr/>
        <p:txBody>
          <a:bodyPr/>
          <a:lstStyle/>
          <a:p>
            <a:fld id="{63073EC9-4E93-4883-A757-373E5E275D9B}" type="datetimeFigureOut">
              <a:rPr lang="en-GB" smtClean="0"/>
              <a:t>06/10/2025</a:t>
            </a:fld>
            <a:endParaRPr lang="en-GB"/>
          </a:p>
        </p:txBody>
      </p:sp>
      <p:sp>
        <p:nvSpPr>
          <p:cNvPr id="6" name="Footer Placeholder 5">
            <a:extLst>
              <a:ext uri="{FF2B5EF4-FFF2-40B4-BE49-F238E27FC236}">
                <a16:creationId xmlns:a16="http://schemas.microsoft.com/office/drawing/2014/main" id="{3B283031-A86A-39CC-4449-0B6D2821955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DCBEA6D-05B3-C79D-1A03-A982424AC902}"/>
              </a:ext>
            </a:extLst>
          </p:cNvPr>
          <p:cNvSpPr>
            <a:spLocks noGrp="1"/>
          </p:cNvSpPr>
          <p:nvPr>
            <p:ph type="sldNum" sz="quarter" idx="12"/>
          </p:nvPr>
        </p:nvSpPr>
        <p:spPr/>
        <p:txBody>
          <a:bodyPr/>
          <a:lstStyle/>
          <a:p>
            <a:fld id="{3E4EC4EA-9B71-4ECF-9842-E4DD9FE689B5}" type="slidenum">
              <a:rPr lang="en-GB" smtClean="0"/>
              <a:t>‹#›</a:t>
            </a:fld>
            <a:endParaRPr lang="en-GB"/>
          </a:p>
        </p:txBody>
      </p:sp>
    </p:spTree>
    <p:extLst>
      <p:ext uri="{BB962C8B-B14F-4D97-AF65-F5344CB8AC3E}">
        <p14:creationId xmlns:p14="http://schemas.microsoft.com/office/powerpoint/2010/main" val="41376058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D9CDF-06CD-136E-B2E8-F80294A3A90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85614274-A1F8-7D5F-780B-3C79937769D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5280D840-EBC8-3E3F-FD13-6D8CDEA5C4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930D36D-FE41-CE23-D879-C82E58D0B8B8}"/>
              </a:ext>
            </a:extLst>
          </p:cNvPr>
          <p:cNvSpPr>
            <a:spLocks noGrp="1"/>
          </p:cNvSpPr>
          <p:nvPr>
            <p:ph type="dt" sz="half" idx="10"/>
          </p:nvPr>
        </p:nvSpPr>
        <p:spPr/>
        <p:txBody>
          <a:bodyPr/>
          <a:lstStyle/>
          <a:p>
            <a:fld id="{63073EC9-4E93-4883-A757-373E5E275D9B}" type="datetimeFigureOut">
              <a:rPr lang="en-GB" smtClean="0"/>
              <a:t>06/10/2025</a:t>
            </a:fld>
            <a:endParaRPr lang="en-GB"/>
          </a:p>
        </p:txBody>
      </p:sp>
      <p:sp>
        <p:nvSpPr>
          <p:cNvPr id="6" name="Footer Placeholder 5">
            <a:extLst>
              <a:ext uri="{FF2B5EF4-FFF2-40B4-BE49-F238E27FC236}">
                <a16:creationId xmlns:a16="http://schemas.microsoft.com/office/drawing/2014/main" id="{99BCE53A-8412-1006-00C9-3E47F776594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748EF34-7E2A-22C7-2A8F-65D86B3F84F8}"/>
              </a:ext>
            </a:extLst>
          </p:cNvPr>
          <p:cNvSpPr>
            <a:spLocks noGrp="1"/>
          </p:cNvSpPr>
          <p:nvPr>
            <p:ph type="sldNum" sz="quarter" idx="12"/>
          </p:nvPr>
        </p:nvSpPr>
        <p:spPr/>
        <p:txBody>
          <a:bodyPr/>
          <a:lstStyle/>
          <a:p>
            <a:fld id="{3E4EC4EA-9B71-4ECF-9842-E4DD9FE689B5}" type="slidenum">
              <a:rPr lang="en-GB" smtClean="0"/>
              <a:t>‹#›</a:t>
            </a:fld>
            <a:endParaRPr lang="en-GB"/>
          </a:p>
        </p:txBody>
      </p:sp>
    </p:spTree>
    <p:extLst>
      <p:ext uri="{BB962C8B-B14F-4D97-AF65-F5344CB8AC3E}">
        <p14:creationId xmlns:p14="http://schemas.microsoft.com/office/powerpoint/2010/main" val="9273255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45898B-C1D6-DCF0-B885-CB4CA2C189D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0FBD84D-4E62-F8F7-111A-7DC414DCA81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B07D610-A48D-53D3-D6D8-B746B248E575}"/>
              </a:ext>
            </a:extLst>
          </p:cNvPr>
          <p:cNvSpPr>
            <a:spLocks noGrp="1"/>
          </p:cNvSpPr>
          <p:nvPr>
            <p:ph type="dt" sz="half" idx="10"/>
          </p:nvPr>
        </p:nvSpPr>
        <p:spPr/>
        <p:txBody>
          <a:bodyPr/>
          <a:lstStyle/>
          <a:p>
            <a:fld id="{63073EC9-4E93-4883-A757-373E5E275D9B}" type="datetimeFigureOut">
              <a:rPr lang="en-GB" smtClean="0"/>
              <a:t>06/10/2025</a:t>
            </a:fld>
            <a:endParaRPr lang="en-GB"/>
          </a:p>
        </p:txBody>
      </p:sp>
      <p:sp>
        <p:nvSpPr>
          <p:cNvPr id="5" name="Footer Placeholder 4">
            <a:extLst>
              <a:ext uri="{FF2B5EF4-FFF2-40B4-BE49-F238E27FC236}">
                <a16:creationId xmlns:a16="http://schemas.microsoft.com/office/drawing/2014/main" id="{7660D1F7-C7C3-43A8-8E7B-494A1364B09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6A3B74C-9D9D-7AD8-A3FD-8543D5F9EB7B}"/>
              </a:ext>
            </a:extLst>
          </p:cNvPr>
          <p:cNvSpPr>
            <a:spLocks noGrp="1"/>
          </p:cNvSpPr>
          <p:nvPr>
            <p:ph type="sldNum" sz="quarter" idx="12"/>
          </p:nvPr>
        </p:nvSpPr>
        <p:spPr/>
        <p:txBody>
          <a:bodyPr/>
          <a:lstStyle/>
          <a:p>
            <a:fld id="{3E4EC4EA-9B71-4ECF-9842-E4DD9FE689B5}" type="slidenum">
              <a:rPr lang="en-GB" smtClean="0"/>
              <a:t>‹#›</a:t>
            </a:fld>
            <a:endParaRPr lang="en-GB"/>
          </a:p>
        </p:txBody>
      </p:sp>
    </p:spTree>
    <p:extLst>
      <p:ext uri="{BB962C8B-B14F-4D97-AF65-F5344CB8AC3E}">
        <p14:creationId xmlns:p14="http://schemas.microsoft.com/office/powerpoint/2010/main" val="4228137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1B69E9F-01A8-F6E2-04B1-26B71355D4F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B16A707-5EC4-7FB4-B22B-B8CBC756E6C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3F3D1C-C337-F395-858E-663E048BA961}"/>
              </a:ext>
            </a:extLst>
          </p:cNvPr>
          <p:cNvSpPr>
            <a:spLocks noGrp="1"/>
          </p:cNvSpPr>
          <p:nvPr>
            <p:ph type="dt" sz="half" idx="10"/>
          </p:nvPr>
        </p:nvSpPr>
        <p:spPr/>
        <p:txBody>
          <a:bodyPr/>
          <a:lstStyle/>
          <a:p>
            <a:fld id="{63073EC9-4E93-4883-A757-373E5E275D9B}" type="datetimeFigureOut">
              <a:rPr lang="en-GB" smtClean="0"/>
              <a:t>06/10/2025</a:t>
            </a:fld>
            <a:endParaRPr lang="en-GB"/>
          </a:p>
        </p:txBody>
      </p:sp>
      <p:sp>
        <p:nvSpPr>
          <p:cNvPr id="5" name="Footer Placeholder 4">
            <a:extLst>
              <a:ext uri="{FF2B5EF4-FFF2-40B4-BE49-F238E27FC236}">
                <a16:creationId xmlns:a16="http://schemas.microsoft.com/office/drawing/2014/main" id="{262F38A3-32DB-5B62-54E0-BEA4B3041C8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118FC8D-C862-FCA4-9684-8F7EF03E78FB}"/>
              </a:ext>
            </a:extLst>
          </p:cNvPr>
          <p:cNvSpPr>
            <a:spLocks noGrp="1"/>
          </p:cNvSpPr>
          <p:nvPr>
            <p:ph type="sldNum" sz="quarter" idx="12"/>
          </p:nvPr>
        </p:nvSpPr>
        <p:spPr/>
        <p:txBody>
          <a:bodyPr/>
          <a:lstStyle/>
          <a:p>
            <a:fld id="{3E4EC4EA-9B71-4ECF-9842-E4DD9FE689B5}" type="slidenum">
              <a:rPr lang="en-GB" smtClean="0"/>
              <a:t>‹#›</a:t>
            </a:fld>
            <a:endParaRPr lang="en-GB"/>
          </a:p>
        </p:txBody>
      </p:sp>
    </p:spTree>
    <p:extLst>
      <p:ext uri="{BB962C8B-B14F-4D97-AF65-F5344CB8AC3E}">
        <p14:creationId xmlns:p14="http://schemas.microsoft.com/office/powerpoint/2010/main" val="17412651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8D23D9-E424-E49A-0C3E-3552A32EB72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3ADD793-40C0-67FC-6F2B-2BA8C1FE0EF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CBDC0D8-A1FA-1109-B3E5-E5EEB78E1F6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3073EC9-4E93-4883-A757-373E5E275D9B}" type="datetimeFigureOut">
              <a:rPr lang="en-GB" smtClean="0"/>
              <a:t>06/10/2025</a:t>
            </a:fld>
            <a:endParaRPr lang="en-GB"/>
          </a:p>
        </p:txBody>
      </p:sp>
      <p:sp>
        <p:nvSpPr>
          <p:cNvPr id="5" name="Footer Placeholder 4">
            <a:extLst>
              <a:ext uri="{FF2B5EF4-FFF2-40B4-BE49-F238E27FC236}">
                <a16:creationId xmlns:a16="http://schemas.microsoft.com/office/drawing/2014/main" id="{BFFCA733-D602-F45D-857B-CFFCB9D43C9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4A76231B-70E4-3EEB-DB84-6731FF64CCF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E4EC4EA-9B71-4ECF-9842-E4DD9FE689B5}" type="slidenum">
              <a:rPr lang="en-GB" smtClean="0"/>
              <a:t>‹#›</a:t>
            </a:fld>
            <a:endParaRPr lang="en-GB"/>
          </a:p>
        </p:txBody>
      </p:sp>
    </p:spTree>
    <p:extLst>
      <p:ext uri="{BB962C8B-B14F-4D97-AF65-F5344CB8AC3E}">
        <p14:creationId xmlns:p14="http://schemas.microsoft.com/office/powerpoint/2010/main" val="14790905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wallpaperflare.com/search?wallpaper=hospital&amp;sort=relevance" TargetMode="External"/><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hyperlink" Target="https://ar.inspiredpencil.com/pictures-2023/newborn-family-photography-in-hospital" TargetMode="External"/><Relationship Id="rId7" Type="http://schemas.openxmlformats.org/officeDocument/2006/relationships/diagramColors" Target="../diagrams/colors2.xml"/><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hyperlink" Target="https://www.wikidoc.org/index.php/Streaking_(microbiology)" TargetMode="External"/><Relationship Id="rId7" Type="http://schemas.openxmlformats.org/officeDocument/2006/relationships/diagramQuickStyle" Target="../diagrams/quickStyle3.xm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diagramLayout" Target="../diagrams/layout3.xml"/><Relationship Id="rId5" Type="http://schemas.openxmlformats.org/officeDocument/2006/relationships/diagramData" Target="../diagrams/data3.xml"/><Relationship Id="rId4" Type="http://schemas.openxmlformats.org/officeDocument/2006/relationships/hyperlink" Target="https://creativecommons.org/licenses/by-sa/3.0/" TargetMode="External"/><Relationship Id="rId9" Type="http://schemas.microsoft.com/office/2007/relationships/diagramDrawing" Target="../diagrams/drawing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hyperlink" Target="https://www.pond5.com/stock-footage/item/221222748-parent-hands-holding-newborn-african-black-baby-fingers-clos" TargetMode="External"/><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who.int/news-room/fact-sheets/detail/antimicrobial-resistance" TargetMode="External"/><Relationship Id="rId2" Type="http://schemas.openxmlformats.org/officeDocument/2006/relationships/hyperlink" Target="https://bsac.org.uk/paediatricpathways/febrile-infant-aged-90-days.php" TargetMode="External"/><Relationship Id="rId1" Type="http://schemas.openxmlformats.org/officeDocument/2006/relationships/slideLayout" Target="../slideLayouts/slideLayout2.xml"/><Relationship Id="rId4" Type="http://schemas.openxmlformats.org/officeDocument/2006/relationships/hyperlink" Target="https://adc.bmj.com/content/98/1/27"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43C48B49-6135-48B6-AC0F-97E5D8D1F0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AA395DB-6C08-130A-C3AB-384737157D65}"/>
              </a:ext>
            </a:extLst>
          </p:cNvPr>
          <p:cNvSpPr>
            <a:spLocks noGrp="1"/>
          </p:cNvSpPr>
          <p:nvPr>
            <p:ph type="ctrTitle"/>
          </p:nvPr>
        </p:nvSpPr>
        <p:spPr>
          <a:xfrm>
            <a:off x="1329766" y="1146412"/>
            <a:ext cx="9014348" cy="2402006"/>
          </a:xfrm>
        </p:spPr>
        <p:txBody>
          <a:bodyPr anchor="b">
            <a:normAutofit/>
          </a:bodyPr>
          <a:lstStyle/>
          <a:p>
            <a:pPr algn="l"/>
            <a:r>
              <a:rPr lang="en-GB" sz="4800"/>
              <a:t>The Dangle Tap</a:t>
            </a:r>
          </a:p>
        </p:txBody>
      </p:sp>
      <p:sp>
        <p:nvSpPr>
          <p:cNvPr id="38" name="Rectangle 37">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8" y="4374554"/>
            <a:ext cx="12192007" cy="2483444"/>
          </a:xfrm>
          <a:prstGeom prst="rect">
            <a:avLst/>
          </a:prstGeom>
          <a:gradFill>
            <a:gsLst>
              <a:gs pos="0">
                <a:schemeClr val="accent1">
                  <a:lumMod val="75000"/>
                </a:schemeClr>
              </a:gs>
              <a:gs pos="100000">
                <a:srgbClr val="000000"/>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40655" y="4374554"/>
            <a:ext cx="4051344" cy="2483446"/>
          </a:xfrm>
          <a:prstGeom prst="rect">
            <a:avLst/>
          </a:prstGeom>
          <a:gradFill>
            <a:gsLst>
              <a:gs pos="4000">
                <a:schemeClr val="accent1">
                  <a:alpha val="21000"/>
                </a:schemeClr>
              </a:gs>
              <a:gs pos="83000">
                <a:schemeClr val="accent1">
                  <a:lumMod val="50000"/>
                  <a:alpha val="61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F256AC18-FB41-4977-8B0C-F5082335AB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4379429"/>
            <a:ext cx="12191984" cy="1953928"/>
          </a:xfrm>
          <a:prstGeom prst="rect">
            <a:avLst/>
          </a:prstGeom>
          <a:gradFill>
            <a:gsLst>
              <a:gs pos="32000">
                <a:schemeClr val="accent1">
                  <a:lumMod val="50000"/>
                  <a:alpha val="0"/>
                </a:schemeClr>
              </a:gs>
              <a:gs pos="100000">
                <a:schemeClr val="accent1">
                  <a:alpha val="55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 y="4380927"/>
            <a:ext cx="12192000" cy="2019443"/>
          </a:xfrm>
          <a:prstGeom prst="rect">
            <a:avLst/>
          </a:prstGeom>
          <a:gradFill>
            <a:gsLst>
              <a:gs pos="32000">
                <a:schemeClr val="accent1">
                  <a:lumMod val="50000"/>
                  <a:alpha val="0"/>
                </a:schemeClr>
              </a:gs>
              <a:gs pos="100000">
                <a:srgbClr val="000000">
                  <a:alpha val="45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21B25C61-35C7-5A84-C2F6-96F72CD926BA}"/>
              </a:ext>
            </a:extLst>
          </p:cNvPr>
          <p:cNvSpPr>
            <a:spLocks noGrp="1"/>
          </p:cNvSpPr>
          <p:nvPr>
            <p:ph type="subTitle" idx="1"/>
          </p:nvPr>
        </p:nvSpPr>
        <p:spPr>
          <a:xfrm>
            <a:off x="1329765" y="4892722"/>
            <a:ext cx="6387155" cy="1078173"/>
          </a:xfrm>
        </p:spPr>
        <p:txBody>
          <a:bodyPr anchor="ctr">
            <a:normAutofit fontScale="70000" lnSpcReduction="20000"/>
          </a:bodyPr>
          <a:lstStyle/>
          <a:p>
            <a:pPr algn="l"/>
            <a:r>
              <a:rPr lang="en-GB" dirty="0">
                <a:solidFill>
                  <a:srgbClr val="FFFFFF"/>
                </a:solidFill>
              </a:rPr>
              <a:t>A quick method to collect clean catch  urine in infants &lt;12 weeks</a:t>
            </a:r>
          </a:p>
          <a:p>
            <a:pPr algn="l"/>
            <a:endParaRPr lang="en-GB" dirty="0">
              <a:solidFill>
                <a:srgbClr val="FFFFFF"/>
              </a:solidFill>
            </a:endParaRPr>
          </a:p>
          <a:p>
            <a:pPr algn="l"/>
            <a:r>
              <a:rPr lang="en-GB" dirty="0">
                <a:solidFill>
                  <a:srgbClr val="FFFFFF"/>
                </a:solidFill>
              </a:rPr>
              <a:t>Presentation by Claire Crouch Paediatric AMS nurse specialist. </a:t>
            </a:r>
          </a:p>
        </p:txBody>
      </p:sp>
    </p:spTree>
    <p:extLst>
      <p:ext uri="{BB962C8B-B14F-4D97-AF65-F5344CB8AC3E}">
        <p14:creationId xmlns:p14="http://schemas.microsoft.com/office/powerpoint/2010/main" val="25608201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baby's foot on a hospital bed&#10;&#10;AI-generated content may be incorrect.">
            <a:extLst>
              <a:ext uri="{FF2B5EF4-FFF2-40B4-BE49-F238E27FC236}">
                <a16:creationId xmlns:a16="http://schemas.microsoft.com/office/drawing/2014/main" id="{BB768002-29F5-B0DD-FC1D-700DBE32D5E1}"/>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5882" b="-1"/>
          <a:stretch>
            <a:fillRect/>
          </a:stretch>
        </p:blipFill>
        <p:spPr>
          <a:xfrm>
            <a:off x="2522356" y="10"/>
            <a:ext cx="9669642" cy="6857990"/>
          </a:xfrm>
          <a:prstGeom prst="rect">
            <a:avLst/>
          </a:prstGeom>
        </p:spPr>
      </p:pic>
      <p:sp>
        <p:nvSpPr>
          <p:cNvPr id="29" name="Rectangle 28">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20E1572-D0F7-26A0-AC10-688EF3D854F1}"/>
              </a:ext>
            </a:extLst>
          </p:cNvPr>
          <p:cNvSpPr>
            <a:spLocks noGrp="1"/>
          </p:cNvSpPr>
          <p:nvPr>
            <p:ph type="title"/>
          </p:nvPr>
        </p:nvSpPr>
        <p:spPr>
          <a:xfrm>
            <a:off x="838200" y="365125"/>
            <a:ext cx="3822189" cy="1899912"/>
          </a:xfrm>
        </p:spPr>
        <p:txBody>
          <a:bodyPr>
            <a:normAutofit/>
          </a:bodyPr>
          <a:lstStyle/>
          <a:p>
            <a:r>
              <a:rPr lang="en-GB" sz="4000"/>
              <a:t>Objectives</a:t>
            </a:r>
          </a:p>
        </p:txBody>
      </p:sp>
      <p:sp>
        <p:nvSpPr>
          <p:cNvPr id="3" name="Content Placeholder 2">
            <a:extLst>
              <a:ext uri="{FF2B5EF4-FFF2-40B4-BE49-F238E27FC236}">
                <a16:creationId xmlns:a16="http://schemas.microsoft.com/office/drawing/2014/main" id="{1B155EA1-89A7-F5E2-4AC0-9294AFC44441}"/>
              </a:ext>
            </a:extLst>
          </p:cNvPr>
          <p:cNvSpPr>
            <a:spLocks noGrp="1"/>
          </p:cNvSpPr>
          <p:nvPr>
            <p:ph idx="1"/>
          </p:nvPr>
        </p:nvSpPr>
        <p:spPr>
          <a:xfrm>
            <a:off x="838200" y="2434201"/>
            <a:ext cx="3822189" cy="3742762"/>
          </a:xfrm>
        </p:spPr>
        <p:txBody>
          <a:bodyPr>
            <a:normAutofit/>
          </a:bodyPr>
          <a:lstStyle/>
          <a:p>
            <a:r>
              <a:rPr lang="en-GB" sz="2000" dirty="0"/>
              <a:t>Understand the importance of collecting high quality urine from infants quickly.</a:t>
            </a:r>
          </a:p>
          <a:p>
            <a:r>
              <a:rPr lang="en-GB" sz="2000" dirty="0"/>
              <a:t>Learn the dangle tap method.</a:t>
            </a:r>
          </a:p>
          <a:p>
            <a:r>
              <a:rPr lang="en-GB" sz="2000" dirty="0"/>
              <a:t>Understand key points for successfully using the Dangle tap.</a:t>
            </a:r>
          </a:p>
        </p:txBody>
      </p:sp>
    </p:spTree>
    <p:extLst>
      <p:ext uri="{BB962C8B-B14F-4D97-AF65-F5344CB8AC3E}">
        <p14:creationId xmlns:p14="http://schemas.microsoft.com/office/powerpoint/2010/main" val="40578900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526624-9B00-CA9B-0A5A-954ADFC8EDE9}"/>
              </a:ext>
            </a:extLst>
          </p:cNvPr>
          <p:cNvSpPr>
            <a:spLocks noGrp="1"/>
          </p:cNvSpPr>
          <p:nvPr>
            <p:ph type="title"/>
          </p:nvPr>
        </p:nvSpPr>
        <p:spPr>
          <a:xfrm>
            <a:off x="838200" y="556995"/>
            <a:ext cx="10515600" cy="1133693"/>
          </a:xfrm>
        </p:spPr>
        <p:txBody>
          <a:bodyPr>
            <a:normAutofit/>
          </a:bodyPr>
          <a:lstStyle/>
          <a:p>
            <a:r>
              <a:rPr lang="en-GB" sz="5200"/>
              <a:t>Why do we need a urine culture?</a:t>
            </a:r>
          </a:p>
        </p:txBody>
      </p:sp>
      <p:graphicFrame>
        <p:nvGraphicFramePr>
          <p:cNvPr id="5" name="Content Placeholder 2">
            <a:extLst>
              <a:ext uri="{FF2B5EF4-FFF2-40B4-BE49-F238E27FC236}">
                <a16:creationId xmlns:a16="http://schemas.microsoft.com/office/drawing/2014/main" id="{64CB13D1-6718-EBF2-2D02-2976CF74A68C}"/>
              </a:ext>
            </a:extLst>
          </p:cNvPr>
          <p:cNvGraphicFramePr>
            <a:graphicFrameLocks noGrp="1"/>
          </p:cNvGraphicFramePr>
          <p:nvPr>
            <p:ph idx="1"/>
            <p:extLst>
              <p:ext uri="{D42A27DB-BD31-4B8C-83A1-F6EECF244321}">
                <p14:modId xmlns:p14="http://schemas.microsoft.com/office/powerpoint/2010/main" val="4187426973"/>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867151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Close-up of a baby's feet&#10;&#10;AI-generated content may be incorrect.">
            <a:extLst>
              <a:ext uri="{FF2B5EF4-FFF2-40B4-BE49-F238E27FC236}">
                <a16:creationId xmlns:a16="http://schemas.microsoft.com/office/drawing/2014/main" id="{BB850E03-257F-4F1E-F0C5-EA224B6AA33B}"/>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9402" r="18956"/>
          <a:stretch>
            <a:fillRect/>
          </a:stretch>
        </p:blipFill>
        <p:spPr>
          <a:xfrm>
            <a:off x="0" y="-10886"/>
            <a:ext cx="5334204" cy="6868886"/>
          </a:xfrm>
          <a:prstGeom prst="rect">
            <a:avLst/>
          </a:prstGeom>
          <a:effectLst>
            <a:outerShdw blurRad="127000" dist="50800" dir="10800000" sx="99000" sy="99000" algn="r" rotWithShape="0">
              <a:prstClr val="black">
                <a:alpha val="40000"/>
              </a:prstClr>
            </a:outerShdw>
          </a:effectLst>
        </p:spPr>
      </p:pic>
      <p:graphicFrame>
        <p:nvGraphicFramePr>
          <p:cNvPr id="5" name="Content Placeholder 2">
            <a:extLst>
              <a:ext uri="{FF2B5EF4-FFF2-40B4-BE49-F238E27FC236}">
                <a16:creationId xmlns:a16="http://schemas.microsoft.com/office/drawing/2014/main" id="{5EEA8408-9250-320A-B9B1-6767A86C62F8}"/>
              </a:ext>
            </a:extLst>
          </p:cNvPr>
          <p:cNvGraphicFramePr>
            <a:graphicFrameLocks noGrp="1"/>
          </p:cNvGraphicFramePr>
          <p:nvPr>
            <p:ph idx="1"/>
            <p:extLst>
              <p:ext uri="{D42A27DB-BD31-4B8C-83A1-F6EECF244321}">
                <p14:modId xmlns:p14="http://schemas.microsoft.com/office/powerpoint/2010/main" val="1461302933"/>
              </p:ext>
            </p:extLst>
          </p:nvPr>
        </p:nvGraphicFramePr>
        <p:xfrm>
          <a:off x="5423909" y="130629"/>
          <a:ext cx="6678386" cy="631915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9383821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Viruses suspended on mid-air">
            <a:extLst>
              <a:ext uri="{FF2B5EF4-FFF2-40B4-BE49-F238E27FC236}">
                <a16:creationId xmlns:a16="http://schemas.microsoft.com/office/drawing/2014/main" id="{DE5553A7-2403-234E-723A-605C9D192D40}"/>
              </a:ext>
            </a:extLst>
          </p:cNvPr>
          <p:cNvPicPr>
            <a:picLocks noChangeAspect="1"/>
          </p:cNvPicPr>
          <p:nvPr/>
        </p:nvPicPr>
        <p:blipFill>
          <a:blip r:embed="rId2"/>
          <a:srcRect t="2718" b="2718"/>
          <a:stretch>
            <a:fillRect/>
          </a:stretch>
        </p:blipFill>
        <p:spPr>
          <a:xfrm>
            <a:off x="2522356" y="10"/>
            <a:ext cx="9669642" cy="6857990"/>
          </a:xfrm>
          <a:prstGeom prst="rect">
            <a:avLst/>
          </a:prstGeom>
        </p:spPr>
      </p:pic>
      <p:sp>
        <p:nvSpPr>
          <p:cNvPr id="18" name="Rectangle 17">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91EE864-51DA-D32C-7486-D2A3BFAD9B37}"/>
              </a:ext>
            </a:extLst>
          </p:cNvPr>
          <p:cNvSpPr>
            <a:spLocks noGrp="1"/>
          </p:cNvSpPr>
          <p:nvPr>
            <p:ph type="title"/>
          </p:nvPr>
        </p:nvSpPr>
        <p:spPr>
          <a:xfrm>
            <a:off x="233916" y="316999"/>
            <a:ext cx="5603358" cy="1899912"/>
          </a:xfrm>
        </p:spPr>
        <p:txBody>
          <a:bodyPr>
            <a:normAutofit/>
          </a:bodyPr>
          <a:lstStyle/>
          <a:p>
            <a:r>
              <a:rPr lang="en-GB" sz="4000" dirty="0"/>
              <a:t>Antimicrobial Resistance</a:t>
            </a:r>
            <a:br>
              <a:rPr lang="en-GB" sz="4000" dirty="0"/>
            </a:br>
            <a:endParaRPr lang="en-GB" sz="4000" dirty="0"/>
          </a:p>
        </p:txBody>
      </p:sp>
      <p:sp>
        <p:nvSpPr>
          <p:cNvPr id="3" name="Content Placeholder 2">
            <a:extLst>
              <a:ext uri="{FF2B5EF4-FFF2-40B4-BE49-F238E27FC236}">
                <a16:creationId xmlns:a16="http://schemas.microsoft.com/office/drawing/2014/main" id="{BD63CDCF-9067-4CAA-5D5F-B6222D3EA740}"/>
              </a:ext>
            </a:extLst>
          </p:cNvPr>
          <p:cNvSpPr>
            <a:spLocks noGrp="1"/>
          </p:cNvSpPr>
          <p:nvPr>
            <p:ph idx="1"/>
          </p:nvPr>
        </p:nvSpPr>
        <p:spPr>
          <a:xfrm>
            <a:off x="233916" y="1488558"/>
            <a:ext cx="5603358" cy="4688405"/>
          </a:xfrm>
        </p:spPr>
        <p:txBody>
          <a:bodyPr>
            <a:normAutofit/>
          </a:bodyPr>
          <a:lstStyle/>
          <a:p>
            <a:pPr marL="0" indent="0">
              <a:buNone/>
            </a:pPr>
            <a:r>
              <a:rPr lang="en-GB" sz="1600" dirty="0"/>
              <a:t>Antimicrobial resistance () has been identified by the World Health Organisation as a global health emergency.  Around 5million deaths a year are related to resistance – over 2000 in the UK </a:t>
            </a:r>
            <a:r>
              <a:rPr lang="en-GB" sz="1600" i="1" dirty="0"/>
              <a:t>(UKHSA</a:t>
            </a:r>
            <a:r>
              <a:rPr lang="en-GB" sz="1600" i="1" baseline="30000" dirty="0"/>
              <a:t>5 </a:t>
            </a:r>
            <a:r>
              <a:rPr lang="en-GB" sz="1600" i="1" dirty="0"/>
              <a:t>).</a:t>
            </a:r>
            <a:endParaRPr lang="en-GB" sz="1600" i="1" baseline="30000" dirty="0"/>
          </a:p>
          <a:p>
            <a:pPr marL="0" indent="0">
              <a:buNone/>
            </a:pPr>
            <a:r>
              <a:rPr lang="en-GB" sz="1600" i="1" dirty="0"/>
              <a:t>“Antimicrobial Resistance occurs when bacteria, viruses, fungi and parasites no longer respond to antimicrobial medicines. As a result of drug resistance, antibiotics and other antimicrobial medicines become ineffective and infections become difficult or impossible to treat, increasing the risk of disease spread, severe illness, disability and death.</a:t>
            </a:r>
          </a:p>
          <a:p>
            <a:pPr marL="0" indent="0">
              <a:buNone/>
            </a:pPr>
            <a:r>
              <a:rPr lang="en-GB" sz="1600" i="1" dirty="0"/>
              <a:t>AMR is a natural process that happens over time through genetic changes in pathogens. Its emergence and spread is accelerated by human activity, mainly the misuse and overuse of antimicrobials to treat, prevent or control infections in humans, animals and plants.” (WHO 2023</a:t>
            </a:r>
            <a:r>
              <a:rPr lang="en-GB" sz="1600" i="1" baseline="30000" dirty="0"/>
              <a:t>2</a:t>
            </a:r>
            <a:r>
              <a:rPr lang="en-GB" sz="1600" i="1" dirty="0"/>
              <a:t>).</a:t>
            </a:r>
          </a:p>
          <a:p>
            <a:pPr marL="0" indent="0">
              <a:buNone/>
            </a:pPr>
            <a:endParaRPr lang="en-GB" sz="1600" dirty="0"/>
          </a:p>
          <a:p>
            <a:pPr marL="0" indent="0">
              <a:buNone/>
            </a:pPr>
            <a:endParaRPr lang="en-GB" sz="1100" dirty="0"/>
          </a:p>
          <a:p>
            <a:pPr marL="0" indent="0">
              <a:buNone/>
            </a:pPr>
            <a:endParaRPr lang="en-GB" sz="1100" dirty="0"/>
          </a:p>
        </p:txBody>
      </p:sp>
    </p:spTree>
    <p:extLst>
      <p:ext uri="{BB962C8B-B14F-4D97-AF65-F5344CB8AC3E}">
        <p14:creationId xmlns:p14="http://schemas.microsoft.com/office/powerpoint/2010/main" val="38591047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330D6772-5550-42D5-B8BC-CDE2836562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97DB0DD1-0F30-4B7E-A6DC-3DDA7D5B35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7" name="Picture 6" descr="A blue light on a round blue surface&#10;&#10;AI-generated content may be incorrect.">
            <a:extLst>
              <a:ext uri="{FF2B5EF4-FFF2-40B4-BE49-F238E27FC236}">
                <a16:creationId xmlns:a16="http://schemas.microsoft.com/office/drawing/2014/main" id="{3640E621-C2AC-A844-A60E-8F75F022659F}"/>
              </a:ext>
            </a:extLst>
          </p:cNvPr>
          <p:cNvPicPr>
            <a:picLocks noChangeAspect="1"/>
          </p:cNvPicPr>
          <p:nvPr/>
        </p:nvPicPr>
        <p:blipFill>
          <a:blip r:embed="rId2">
            <a:alphaModFix amt="60000"/>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28514" b="14811"/>
          <a:stretch>
            <a:fillRect/>
          </a:stretch>
        </p:blipFill>
        <p:spPr>
          <a:xfrm>
            <a:off x="-1" y="10"/>
            <a:ext cx="12192001" cy="6857990"/>
          </a:xfrm>
          <a:prstGeom prst="rect">
            <a:avLst/>
          </a:prstGeom>
        </p:spPr>
      </p:pic>
      <p:sp>
        <p:nvSpPr>
          <p:cNvPr id="2" name="Title 1">
            <a:extLst>
              <a:ext uri="{FF2B5EF4-FFF2-40B4-BE49-F238E27FC236}">
                <a16:creationId xmlns:a16="http://schemas.microsoft.com/office/drawing/2014/main" id="{CCA51C3E-FC3A-3A6F-0356-2AFAEBD20238}"/>
              </a:ext>
            </a:extLst>
          </p:cNvPr>
          <p:cNvSpPr>
            <a:spLocks noGrp="1"/>
          </p:cNvSpPr>
          <p:nvPr>
            <p:ph type="title"/>
          </p:nvPr>
        </p:nvSpPr>
        <p:spPr>
          <a:xfrm>
            <a:off x="838199" y="1671569"/>
            <a:ext cx="4155825" cy="4072044"/>
          </a:xfrm>
        </p:spPr>
        <p:txBody>
          <a:bodyPr anchor="t">
            <a:normAutofit/>
          </a:bodyPr>
          <a:lstStyle/>
          <a:p>
            <a:r>
              <a:rPr lang="en-GB" dirty="0">
                <a:solidFill>
                  <a:srgbClr val="FFFFFF"/>
                </a:solidFill>
              </a:rPr>
              <a:t>Obtaining urine before antibiotics.</a:t>
            </a:r>
          </a:p>
        </p:txBody>
      </p:sp>
      <p:sp>
        <p:nvSpPr>
          <p:cNvPr id="8" name="TextBox 7">
            <a:extLst>
              <a:ext uri="{FF2B5EF4-FFF2-40B4-BE49-F238E27FC236}">
                <a16:creationId xmlns:a16="http://schemas.microsoft.com/office/drawing/2014/main" id="{91A1F07F-F432-E70A-900E-62FFCD381084}"/>
              </a:ext>
            </a:extLst>
          </p:cNvPr>
          <p:cNvSpPr txBox="1"/>
          <p:nvPr/>
        </p:nvSpPr>
        <p:spPr>
          <a:xfrm>
            <a:off x="9759924" y="6657945"/>
            <a:ext cx="2432076" cy="200055"/>
          </a:xfrm>
          <a:prstGeom prst="rect">
            <a:avLst/>
          </a:prstGeom>
          <a:solidFill>
            <a:srgbClr val="000000"/>
          </a:solidFill>
        </p:spPr>
        <p:txBody>
          <a:bodyPr wrap="none" rtlCol="0">
            <a:spAutoFit/>
          </a:bodyPr>
          <a:lstStyle/>
          <a:p>
            <a:pPr algn="r">
              <a:spcAft>
                <a:spcPts val="600"/>
              </a:spcAft>
            </a:pPr>
            <a:r>
              <a:rPr lang="en-GB" sz="700">
                <a:solidFill>
                  <a:srgbClr val="FFFFFF"/>
                </a:solidFill>
                <a:hlinkClick r:id="rId3" tooltip="https://www.wikidoc.org/index.php/Streaking_(microbiology)">
                  <a:extLst>
                    <a:ext uri="{A12FA001-AC4F-418D-AE19-62706E023703}">
                      <ahyp:hlinkClr xmlns:ahyp="http://schemas.microsoft.com/office/drawing/2018/hyperlinkcolor" val="tx"/>
                    </a:ext>
                  </a:extLst>
                </a:hlinkClick>
              </a:rPr>
              <a:t>This Photo</a:t>
            </a:r>
            <a:r>
              <a:rPr lang="en-GB" sz="700">
                <a:solidFill>
                  <a:srgbClr val="FFFFFF"/>
                </a:solidFill>
              </a:rPr>
              <a:t> by Unknown Author is licensed under </a:t>
            </a:r>
            <a:r>
              <a:rPr lang="en-GB" sz="700">
                <a:solidFill>
                  <a:srgbClr val="FFFFFF"/>
                </a:solidFill>
                <a:hlinkClick r:id="rId4" tooltip="https://creativecommons.org/licenses/by-sa/3.0/">
                  <a:extLst>
                    <a:ext uri="{A12FA001-AC4F-418D-AE19-62706E023703}">
                      <ahyp:hlinkClr xmlns:ahyp="http://schemas.microsoft.com/office/drawing/2018/hyperlinkcolor" val="tx"/>
                    </a:ext>
                  </a:extLst>
                </a:hlinkClick>
              </a:rPr>
              <a:t>CC BY-SA</a:t>
            </a:r>
            <a:endParaRPr lang="en-GB" sz="700">
              <a:solidFill>
                <a:srgbClr val="FFFFFF"/>
              </a:solidFill>
            </a:endParaRPr>
          </a:p>
        </p:txBody>
      </p:sp>
      <p:graphicFrame>
        <p:nvGraphicFramePr>
          <p:cNvPr id="9" name="Content Placeholder 2">
            <a:extLst>
              <a:ext uri="{FF2B5EF4-FFF2-40B4-BE49-F238E27FC236}">
                <a16:creationId xmlns:a16="http://schemas.microsoft.com/office/drawing/2014/main" id="{6E20A7AA-28A1-ABA0-B4F1-9A647FF19EBD}"/>
              </a:ext>
            </a:extLst>
          </p:cNvPr>
          <p:cNvGraphicFramePr>
            <a:graphicFrameLocks/>
          </p:cNvGraphicFramePr>
          <p:nvPr>
            <p:extLst>
              <p:ext uri="{D42A27DB-BD31-4B8C-83A1-F6EECF244321}">
                <p14:modId xmlns:p14="http://schemas.microsoft.com/office/powerpoint/2010/main" val="3973295823"/>
              </p:ext>
            </p:extLst>
          </p:nvPr>
        </p:nvGraphicFramePr>
        <p:xfrm>
          <a:off x="4808375" y="169399"/>
          <a:ext cx="7175078" cy="668859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3623892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2F9ECC8-8475-3B27-9A51-2DF847687E77}"/>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EADFB7F-6042-7649-4AB2-AD67072DBA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9ABD220-951C-66EA-F3C4-3F1BEC271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DC897B5-88BD-0E5E-9A6B-B82D5661FD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2D416E90-B8AD-0B0F-8AB3-3F063008D8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9E6BA3DD-B173-5417-ECAA-E2AC78F9A2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FBF6C2A3-7D2F-6E7D-433E-6A05CEF789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05017D5-F3A7-8641-B42A-AF5F55E2D50E}"/>
              </a:ext>
            </a:extLst>
          </p:cNvPr>
          <p:cNvSpPr>
            <a:spLocks noGrp="1"/>
          </p:cNvSpPr>
          <p:nvPr>
            <p:ph type="title"/>
          </p:nvPr>
        </p:nvSpPr>
        <p:spPr>
          <a:xfrm>
            <a:off x="586478" y="1683756"/>
            <a:ext cx="3115265" cy="2396359"/>
          </a:xfrm>
        </p:spPr>
        <p:txBody>
          <a:bodyPr anchor="b">
            <a:normAutofit/>
          </a:bodyPr>
          <a:lstStyle/>
          <a:p>
            <a:pPr algn="r"/>
            <a:r>
              <a:rPr lang="en-GB" sz="4000">
                <a:solidFill>
                  <a:srgbClr val="FFFFFF"/>
                </a:solidFill>
              </a:rPr>
              <a:t>Using the dangle tap</a:t>
            </a:r>
            <a:br>
              <a:rPr lang="en-GB" sz="4000">
                <a:solidFill>
                  <a:srgbClr val="FFFFFF"/>
                </a:solidFill>
              </a:rPr>
            </a:br>
            <a:endParaRPr lang="en-GB" sz="4000">
              <a:solidFill>
                <a:srgbClr val="FFFFFF"/>
              </a:solidFill>
            </a:endParaRPr>
          </a:p>
        </p:txBody>
      </p:sp>
      <p:graphicFrame>
        <p:nvGraphicFramePr>
          <p:cNvPr id="5" name="Content Placeholder 2">
            <a:extLst>
              <a:ext uri="{FF2B5EF4-FFF2-40B4-BE49-F238E27FC236}">
                <a16:creationId xmlns:a16="http://schemas.microsoft.com/office/drawing/2014/main" id="{DC5BA7FD-9892-DAEC-0CE7-818081478F5F}"/>
              </a:ext>
            </a:extLst>
          </p:cNvPr>
          <p:cNvGraphicFramePr>
            <a:graphicFrameLocks noGrp="1"/>
          </p:cNvGraphicFramePr>
          <p:nvPr>
            <p:ph idx="1"/>
            <p:extLst>
              <p:ext uri="{D42A27DB-BD31-4B8C-83A1-F6EECF244321}">
                <p14:modId xmlns:p14="http://schemas.microsoft.com/office/powerpoint/2010/main" val="3135711691"/>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878838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E6E93-46FB-D89E-7B9E-0EB275A37ED2}"/>
              </a:ext>
            </a:extLst>
          </p:cNvPr>
          <p:cNvSpPr>
            <a:spLocks noGrp="1"/>
          </p:cNvSpPr>
          <p:nvPr>
            <p:ph type="title"/>
          </p:nvPr>
        </p:nvSpPr>
        <p:spPr/>
        <p:txBody>
          <a:bodyPr/>
          <a:lstStyle/>
          <a:p>
            <a:r>
              <a:rPr lang="en-GB"/>
              <a:t>The Dangle tap</a:t>
            </a:r>
            <a:endParaRPr lang="en-GB" dirty="0"/>
          </a:p>
        </p:txBody>
      </p:sp>
      <p:graphicFrame>
        <p:nvGraphicFramePr>
          <p:cNvPr id="4" name="Content Placeholder 3">
            <a:extLst>
              <a:ext uri="{FF2B5EF4-FFF2-40B4-BE49-F238E27FC236}">
                <a16:creationId xmlns:a16="http://schemas.microsoft.com/office/drawing/2014/main" id="{E804F0B3-06F3-2B4F-CB4F-CBC59F18B45A}"/>
              </a:ext>
            </a:extLst>
          </p:cNvPr>
          <p:cNvGraphicFramePr>
            <a:graphicFrameLocks noGrp="1"/>
          </p:cNvGraphicFramePr>
          <p:nvPr>
            <p:ph idx="1"/>
            <p:extLst>
              <p:ext uri="{D42A27DB-BD31-4B8C-83A1-F6EECF244321}">
                <p14:modId xmlns:p14="http://schemas.microsoft.com/office/powerpoint/2010/main" val="4182076263"/>
              </p:ext>
            </p:extLst>
          </p:nvPr>
        </p:nvGraphicFramePr>
        <p:xfrm>
          <a:off x="838200" y="1825625"/>
          <a:ext cx="10515600" cy="4394200"/>
        </p:xfrm>
        <a:graphic>
          <a:graphicData uri="http://schemas.openxmlformats.org/drawingml/2006/table">
            <a:tbl>
              <a:tblPr firstRow="1" bandRow="1">
                <a:tableStyleId>{5C22544A-7EE6-4342-B048-85BDC9FD1C3A}</a:tableStyleId>
              </a:tblPr>
              <a:tblGrid>
                <a:gridCol w="5257800">
                  <a:extLst>
                    <a:ext uri="{9D8B030D-6E8A-4147-A177-3AD203B41FA5}">
                      <a16:colId xmlns:a16="http://schemas.microsoft.com/office/drawing/2014/main" val="1189216552"/>
                    </a:ext>
                  </a:extLst>
                </a:gridCol>
                <a:gridCol w="5257800">
                  <a:extLst>
                    <a:ext uri="{9D8B030D-6E8A-4147-A177-3AD203B41FA5}">
                      <a16:colId xmlns:a16="http://schemas.microsoft.com/office/drawing/2014/main" val="814813923"/>
                    </a:ext>
                  </a:extLst>
                </a:gridCol>
              </a:tblGrid>
              <a:tr h="370840">
                <a:tc>
                  <a:txBody>
                    <a:bodyPr/>
                    <a:lstStyle/>
                    <a:p>
                      <a:r>
                        <a:rPr lang="en-GB"/>
                        <a:t>Method</a:t>
                      </a:r>
                      <a:endParaRPr lang="en-GB" dirty="0"/>
                    </a:p>
                  </a:txBody>
                  <a:tcPr/>
                </a:tc>
                <a:tc>
                  <a:txBody>
                    <a:bodyPr/>
                    <a:lstStyle/>
                    <a:p>
                      <a:r>
                        <a:rPr lang="en-GB"/>
                        <a:t>Notes/Rationale</a:t>
                      </a:r>
                      <a:endParaRPr lang="en-GB" dirty="0"/>
                    </a:p>
                  </a:txBody>
                  <a:tcPr/>
                </a:tc>
                <a:extLst>
                  <a:ext uri="{0D108BD9-81ED-4DB2-BD59-A6C34878D82A}">
                    <a16:rowId xmlns:a16="http://schemas.microsoft.com/office/drawing/2014/main" val="399131116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Gather equipment</a:t>
                      </a:r>
                      <a:r>
                        <a:rPr lang="en-GB" sz="1800" kern="1200" dirty="0">
                          <a:solidFill>
                            <a:schemeClr val="dk1"/>
                          </a:solidFill>
                          <a:effectLst/>
                          <a:latin typeface="+mn-lt"/>
                          <a:ea typeface="+mn-ea"/>
                          <a:cs typeface="+mn-cs"/>
                        </a:rPr>
                        <a:t>: feed, sucrose, sterile sample pot, </a:t>
                      </a:r>
                      <a:r>
                        <a:rPr lang="en-GB" sz="1800" kern="1200" dirty="0" err="1">
                          <a:solidFill>
                            <a:schemeClr val="dk1"/>
                          </a:solidFill>
                          <a:effectLst/>
                          <a:latin typeface="+mn-lt"/>
                          <a:ea typeface="+mn-ea"/>
                          <a:cs typeface="+mn-cs"/>
                        </a:rPr>
                        <a:t>inco</a:t>
                      </a:r>
                      <a:r>
                        <a:rPr lang="en-GB" sz="1800" kern="1200" dirty="0">
                          <a:solidFill>
                            <a:schemeClr val="dk1"/>
                          </a:solidFill>
                          <a:effectLst/>
                          <a:latin typeface="+mn-lt"/>
                          <a:ea typeface="+mn-ea"/>
                          <a:cs typeface="+mn-cs"/>
                        </a:rPr>
                        <a:t> sheet, 2-3 people.</a:t>
                      </a:r>
                    </a:p>
                    <a:p>
                      <a:endParaRPr lang="en-GB" dirty="0"/>
                    </a:p>
                  </a:txBody>
                  <a:tcPr/>
                </a:tc>
                <a:tc>
                  <a:txBody>
                    <a:bodyPr/>
                    <a:lstStyle/>
                    <a:p>
                      <a:r>
                        <a:rPr lang="en-GB" dirty="0"/>
                        <a:t>Parent/carer can assist as the “dangler”.</a:t>
                      </a:r>
                    </a:p>
                  </a:txBody>
                  <a:tcPr/>
                </a:tc>
                <a:extLst>
                  <a:ext uri="{0D108BD9-81ED-4DB2-BD59-A6C34878D82A}">
                    <a16:rowId xmlns:a16="http://schemas.microsoft.com/office/drawing/2014/main" val="265610917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t>1. Feed the infant (breast or formula—usual feed volume).</a:t>
                      </a:r>
                    </a:p>
                    <a:p>
                      <a:endParaRPr lang="en-GB" dirty="0"/>
                    </a:p>
                  </a:txBody>
                  <a:tcPr/>
                </a:tc>
                <a:tc>
                  <a:txBody>
                    <a:bodyPr/>
                    <a:lstStyle/>
                    <a:p>
                      <a:r>
                        <a:rPr lang="en-GB" dirty="0"/>
                        <a:t>Feeding the infant ensures they are hydrated.   </a:t>
                      </a:r>
                    </a:p>
                  </a:txBody>
                  <a:tcPr/>
                </a:tc>
                <a:extLst>
                  <a:ext uri="{0D108BD9-81ED-4DB2-BD59-A6C34878D82A}">
                    <a16:rowId xmlns:a16="http://schemas.microsoft.com/office/drawing/2014/main" val="288086306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t>2. 25 minutes after feeding clean the infant's nappy area with warm water and soap, and dry with sterile gauze.</a:t>
                      </a:r>
                    </a:p>
                    <a:p>
                      <a:endParaRPr lang="en-GB" dirty="0"/>
                    </a:p>
                  </a:txBody>
                  <a:tcPr/>
                </a:tc>
                <a:tc>
                  <a:txBody>
                    <a:bodyPr/>
                    <a:lstStyle/>
                    <a:p>
                      <a:r>
                        <a:rPr lang="en-GB" dirty="0"/>
                        <a:t>Leaving a period of time after the feed, ensures the infant has a full bladder.</a:t>
                      </a:r>
                    </a:p>
                    <a:p>
                      <a:r>
                        <a:rPr lang="en-GB" dirty="0"/>
                        <a:t>Cleaning the infant reduces skin cells and flora which can cause contamination of the sample.</a:t>
                      </a:r>
                    </a:p>
                  </a:txBody>
                  <a:tcPr/>
                </a:tc>
                <a:extLst>
                  <a:ext uri="{0D108BD9-81ED-4DB2-BD59-A6C34878D82A}">
                    <a16:rowId xmlns:a16="http://schemas.microsoft.com/office/drawing/2014/main" val="32416076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t>3. Have the sterile collection container to hand.</a:t>
                      </a:r>
                    </a:p>
                    <a:p>
                      <a:endParaRPr lang="en-GB" dirty="0"/>
                    </a:p>
                  </a:txBody>
                  <a:tcPr/>
                </a:tc>
                <a:tc>
                  <a:txBody>
                    <a:bodyPr/>
                    <a:lstStyle/>
                    <a:p>
                      <a:r>
                        <a:rPr lang="en-GB" dirty="0"/>
                        <a:t>Ensure the container is held away from the body to avoid contaminating the sample.</a:t>
                      </a:r>
                    </a:p>
                  </a:txBody>
                  <a:tcPr/>
                </a:tc>
                <a:extLst>
                  <a:ext uri="{0D108BD9-81ED-4DB2-BD59-A6C34878D82A}">
                    <a16:rowId xmlns:a16="http://schemas.microsoft.com/office/drawing/2014/main" val="4123768582"/>
                  </a:ext>
                </a:extLst>
              </a:tr>
              <a:tr h="32110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t>4. Administer sucrose to the infant.</a:t>
                      </a:r>
                      <a:endParaRPr lang="en-GB" dirty="0"/>
                    </a:p>
                  </a:txBody>
                  <a:tcPr/>
                </a:tc>
                <a:tc>
                  <a:txBody>
                    <a:bodyPr/>
                    <a:lstStyle/>
                    <a:p>
                      <a:r>
                        <a:rPr lang="en-GB" dirty="0"/>
                        <a:t>This can aid tolerance of the procedure.</a:t>
                      </a:r>
                    </a:p>
                  </a:txBody>
                  <a:tcPr/>
                </a:tc>
                <a:extLst>
                  <a:ext uri="{0D108BD9-81ED-4DB2-BD59-A6C34878D82A}">
                    <a16:rowId xmlns:a16="http://schemas.microsoft.com/office/drawing/2014/main" val="2182911305"/>
                  </a:ext>
                </a:extLst>
              </a:tr>
            </a:tbl>
          </a:graphicData>
        </a:graphic>
      </p:graphicFrame>
    </p:spTree>
    <p:extLst>
      <p:ext uri="{BB962C8B-B14F-4D97-AF65-F5344CB8AC3E}">
        <p14:creationId xmlns:p14="http://schemas.microsoft.com/office/powerpoint/2010/main" val="952746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8CB25-9D0E-CA9D-81B5-7248E841CB42}"/>
              </a:ext>
            </a:extLst>
          </p:cNvPr>
          <p:cNvSpPr>
            <a:spLocks noGrp="1"/>
          </p:cNvSpPr>
          <p:nvPr>
            <p:ph type="title"/>
          </p:nvPr>
        </p:nvSpPr>
        <p:spPr/>
        <p:txBody>
          <a:bodyPr/>
          <a:lstStyle/>
          <a:p>
            <a:r>
              <a:rPr lang="en-GB" dirty="0"/>
              <a:t>The dangle tap continued</a:t>
            </a:r>
          </a:p>
        </p:txBody>
      </p:sp>
      <p:graphicFrame>
        <p:nvGraphicFramePr>
          <p:cNvPr id="4" name="Content Placeholder 3">
            <a:extLst>
              <a:ext uri="{FF2B5EF4-FFF2-40B4-BE49-F238E27FC236}">
                <a16:creationId xmlns:a16="http://schemas.microsoft.com/office/drawing/2014/main" id="{355763B8-2F91-0874-6669-0219432844EA}"/>
              </a:ext>
            </a:extLst>
          </p:cNvPr>
          <p:cNvGraphicFramePr>
            <a:graphicFrameLocks noGrp="1"/>
          </p:cNvGraphicFramePr>
          <p:nvPr>
            <p:ph idx="1"/>
            <p:extLst>
              <p:ext uri="{D42A27DB-BD31-4B8C-83A1-F6EECF244321}">
                <p14:modId xmlns:p14="http://schemas.microsoft.com/office/powerpoint/2010/main" val="3181873232"/>
              </p:ext>
            </p:extLst>
          </p:nvPr>
        </p:nvGraphicFramePr>
        <p:xfrm>
          <a:off x="838200" y="1825625"/>
          <a:ext cx="10515600" cy="4851400"/>
        </p:xfrm>
        <a:graphic>
          <a:graphicData uri="http://schemas.openxmlformats.org/drawingml/2006/table">
            <a:tbl>
              <a:tblPr firstRow="1" bandRow="1">
                <a:tableStyleId>{5C22544A-7EE6-4342-B048-85BDC9FD1C3A}</a:tableStyleId>
              </a:tblPr>
              <a:tblGrid>
                <a:gridCol w="5257800">
                  <a:extLst>
                    <a:ext uri="{9D8B030D-6E8A-4147-A177-3AD203B41FA5}">
                      <a16:colId xmlns:a16="http://schemas.microsoft.com/office/drawing/2014/main" val="3685462397"/>
                    </a:ext>
                  </a:extLst>
                </a:gridCol>
                <a:gridCol w="5257800">
                  <a:extLst>
                    <a:ext uri="{9D8B030D-6E8A-4147-A177-3AD203B41FA5}">
                      <a16:colId xmlns:a16="http://schemas.microsoft.com/office/drawing/2014/main" val="923873596"/>
                    </a:ext>
                  </a:extLst>
                </a:gridCol>
              </a:tblGrid>
              <a:tr h="370840">
                <a:tc>
                  <a:txBody>
                    <a:bodyPr/>
                    <a:lstStyle/>
                    <a:p>
                      <a:r>
                        <a:rPr lang="en-GB" dirty="0"/>
                        <a:t>Method</a:t>
                      </a:r>
                    </a:p>
                  </a:txBody>
                  <a:tcPr/>
                </a:tc>
                <a:tc>
                  <a:txBody>
                    <a:bodyPr/>
                    <a:lstStyle/>
                    <a:p>
                      <a:r>
                        <a:rPr lang="en-GB" dirty="0"/>
                        <a:t>Notes/Rationale</a:t>
                      </a:r>
                    </a:p>
                  </a:txBody>
                  <a:tcPr/>
                </a:tc>
                <a:extLst>
                  <a:ext uri="{0D108BD9-81ED-4DB2-BD59-A6C34878D82A}">
                    <a16:rowId xmlns:a16="http://schemas.microsoft.com/office/drawing/2014/main" val="73520051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t>5. Person 1: hold the baby under the armpits with their legs dangling.</a:t>
                      </a:r>
                    </a:p>
                    <a:p>
                      <a:endParaRPr lang="en-GB" dirty="0"/>
                    </a:p>
                  </a:txBody>
                  <a:tcPr/>
                </a:tc>
                <a:tc>
                  <a:txBody>
                    <a:bodyPr/>
                    <a:lstStyle/>
                    <a:p>
                      <a:r>
                        <a:rPr lang="en-GB" dirty="0"/>
                        <a:t>If helping, this is the role the parent/carer can undertake.</a:t>
                      </a:r>
                    </a:p>
                  </a:txBody>
                  <a:tcPr/>
                </a:tc>
                <a:extLst>
                  <a:ext uri="{0D108BD9-81ED-4DB2-BD59-A6C34878D82A}">
                    <a16:rowId xmlns:a16="http://schemas.microsoft.com/office/drawing/2014/main" val="106876378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t>6. Person 2: stimulate the bladder—&gt; gently tap the suprapubic area at a rate of 100taps/minute for 30 seconds, (A) then stimulate the lower back with light circular massage for 30 seconds (B). </a:t>
                      </a:r>
                    </a:p>
                    <a:p>
                      <a:endParaRPr lang="en-GB" dirty="0"/>
                    </a:p>
                  </a:txBody>
                  <a:tcPr/>
                </a:tc>
                <a:tc>
                  <a:txBody>
                    <a:bodyPr/>
                    <a:lstStyle/>
                    <a:p>
                      <a:endParaRPr lang="en-GB" dirty="0"/>
                    </a:p>
                  </a:txBody>
                  <a:tcPr/>
                </a:tc>
                <a:extLst>
                  <a:ext uri="{0D108BD9-81ED-4DB2-BD59-A6C34878D82A}">
                    <a16:rowId xmlns:a16="http://schemas.microsoft.com/office/drawing/2014/main" val="174898153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t>7. Continue rotating bladder and lumbar stimulation until the urine is obtained (C), this usually takes approx. 5minutes.</a:t>
                      </a:r>
                    </a:p>
                    <a:p>
                      <a:endParaRPr lang="en-GB" dirty="0"/>
                    </a:p>
                  </a:txBody>
                  <a:tcPr/>
                </a:tc>
                <a:tc>
                  <a:txBody>
                    <a:bodyPr/>
                    <a:lstStyle/>
                    <a:p>
                      <a:endParaRPr lang="en-GB" dirty="0"/>
                    </a:p>
                  </a:txBody>
                  <a:tcPr/>
                </a:tc>
                <a:extLst>
                  <a:ext uri="{0D108BD9-81ED-4DB2-BD59-A6C34878D82A}">
                    <a16:rowId xmlns:a16="http://schemas.microsoft.com/office/drawing/2014/main" val="3797061406"/>
                  </a:ext>
                </a:extLst>
              </a:tr>
              <a:tr h="370840">
                <a:tc>
                  <a:txBody>
                    <a:bodyPr/>
                    <a:lstStyle/>
                    <a:p>
                      <a:r>
                        <a:rPr lang="en-GB" dirty="0"/>
                        <a:t>Secure the lid of the container and send the sample to the lab.</a:t>
                      </a:r>
                    </a:p>
                  </a:txBody>
                  <a:tcPr/>
                </a:tc>
                <a:tc>
                  <a:txBody>
                    <a:bodyPr/>
                    <a:lstStyle/>
                    <a:p>
                      <a:r>
                        <a:rPr lang="en-GB" dirty="0"/>
                        <a:t>Avoid leaks with a secure lid.</a:t>
                      </a:r>
                    </a:p>
                    <a:p>
                      <a:r>
                        <a:rPr lang="en-GB" dirty="0"/>
                        <a:t>Prompt lab arrival ensures UTI and pathogen are identified quickly.</a:t>
                      </a:r>
                    </a:p>
                  </a:txBody>
                  <a:tcPr/>
                </a:tc>
                <a:extLst>
                  <a:ext uri="{0D108BD9-81ED-4DB2-BD59-A6C34878D82A}">
                    <a16:rowId xmlns:a16="http://schemas.microsoft.com/office/drawing/2014/main" val="1979081625"/>
                  </a:ext>
                </a:extLst>
              </a:tr>
            </a:tbl>
          </a:graphicData>
        </a:graphic>
      </p:graphicFrame>
      <p:pic>
        <p:nvPicPr>
          <p:cNvPr id="6" name="Picture 5" descr="A close-up of a baby&#10;&#10;AI-generated content may be incorrect.">
            <a:extLst>
              <a:ext uri="{FF2B5EF4-FFF2-40B4-BE49-F238E27FC236}">
                <a16:creationId xmlns:a16="http://schemas.microsoft.com/office/drawing/2014/main" id="{9955E85D-D663-8624-4CBD-AF40F3DA6359}"/>
              </a:ext>
            </a:extLst>
          </p:cNvPr>
          <p:cNvPicPr>
            <a:picLocks noChangeAspect="1"/>
          </p:cNvPicPr>
          <p:nvPr/>
        </p:nvPicPr>
        <p:blipFill>
          <a:blip r:embed="rId2"/>
          <a:stretch>
            <a:fillRect/>
          </a:stretch>
        </p:blipFill>
        <p:spPr>
          <a:xfrm>
            <a:off x="7317918" y="3129742"/>
            <a:ext cx="1389442" cy="1468688"/>
          </a:xfrm>
          <a:prstGeom prst="rect">
            <a:avLst/>
          </a:prstGeom>
        </p:spPr>
      </p:pic>
      <p:sp>
        <p:nvSpPr>
          <p:cNvPr id="10" name="TextBox 9">
            <a:extLst>
              <a:ext uri="{FF2B5EF4-FFF2-40B4-BE49-F238E27FC236}">
                <a16:creationId xmlns:a16="http://schemas.microsoft.com/office/drawing/2014/main" id="{F799FDF7-7D34-3017-DA15-82960B3F6B98}"/>
              </a:ext>
            </a:extLst>
          </p:cNvPr>
          <p:cNvSpPr txBox="1"/>
          <p:nvPr/>
        </p:nvSpPr>
        <p:spPr>
          <a:xfrm>
            <a:off x="7819872" y="3131647"/>
            <a:ext cx="299852" cy="369332"/>
          </a:xfrm>
          <a:prstGeom prst="rect">
            <a:avLst/>
          </a:prstGeom>
          <a:noFill/>
        </p:spPr>
        <p:txBody>
          <a:bodyPr wrap="square">
            <a:spAutoFit/>
          </a:bodyPr>
          <a:lstStyle/>
          <a:p>
            <a:r>
              <a:rPr lang="en-GB" dirty="0"/>
              <a:t>A</a:t>
            </a:r>
          </a:p>
        </p:txBody>
      </p:sp>
      <p:pic>
        <p:nvPicPr>
          <p:cNvPr id="12" name="Picture 11" descr="A doctor examining a baby&#10;&#10;AI-generated content may be incorrect.">
            <a:extLst>
              <a:ext uri="{FF2B5EF4-FFF2-40B4-BE49-F238E27FC236}">
                <a16:creationId xmlns:a16="http://schemas.microsoft.com/office/drawing/2014/main" id="{C3F7D67D-4C5C-5628-8431-8CA34B321D2E}"/>
              </a:ext>
            </a:extLst>
          </p:cNvPr>
          <p:cNvPicPr>
            <a:picLocks noChangeAspect="1"/>
          </p:cNvPicPr>
          <p:nvPr/>
        </p:nvPicPr>
        <p:blipFill>
          <a:blip r:embed="rId3"/>
          <a:stretch>
            <a:fillRect/>
          </a:stretch>
        </p:blipFill>
        <p:spPr>
          <a:xfrm>
            <a:off x="8931348" y="3127877"/>
            <a:ext cx="1301281" cy="1470553"/>
          </a:xfrm>
          <a:prstGeom prst="rect">
            <a:avLst/>
          </a:prstGeom>
        </p:spPr>
      </p:pic>
      <p:sp>
        <p:nvSpPr>
          <p:cNvPr id="20" name="TextBox 19">
            <a:extLst>
              <a:ext uri="{FF2B5EF4-FFF2-40B4-BE49-F238E27FC236}">
                <a16:creationId xmlns:a16="http://schemas.microsoft.com/office/drawing/2014/main" id="{847FD18A-7F69-87DB-51BD-57FF7F4ADDAA}"/>
              </a:ext>
            </a:extLst>
          </p:cNvPr>
          <p:cNvSpPr txBox="1"/>
          <p:nvPr/>
        </p:nvSpPr>
        <p:spPr>
          <a:xfrm>
            <a:off x="9679647" y="3129742"/>
            <a:ext cx="415636" cy="369332"/>
          </a:xfrm>
          <a:prstGeom prst="rect">
            <a:avLst/>
          </a:prstGeom>
          <a:noFill/>
        </p:spPr>
        <p:txBody>
          <a:bodyPr wrap="square" rtlCol="0">
            <a:spAutoFit/>
          </a:bodyPr>
          <a:lstStyle/>
          <a:p>
            <a:r>
              <a:rPr lang="en-GB" dirty="0"/>
              <a:t>B</a:t>
            </a:r>
          </a:p>
        </p:txBody>
      </p:sp>
      <p:pic>
        <p:nvPicPr>
          <p:cNvPr id="22" name="Picture 21">
            <a:extLst>
              <a:ext uri="{FF2B5EF4-FFF2-40B4-BE49-F238E27FC236}">
                <a16:creationId xmlns:a16="http://schemas.microsoft.com/office/drawing/2014/main" id="{97D49621-8259-62C8-BAFB-DE5B0D6B8768}"/>
              </a:ext>
            </a:extLst>
          </p:cNvPr>
          <p:cNvPicPr>
            <a:picLocks noChangeAspect="1"/>
          </p:cNvPicPr>
          <p:nvPr/>
        </p:nvPicPr>
        <p:blipFill>
          <a:blip r:embed="rId4"/>
          <a:stretch>
            <a:fillRect/>
          </a:stretch>
        </p:blipFill>
        <p:spPr>
          <a:xfrm>
            <a:off x="7810177" y="3932466"/>
            <a:ext cx="200120" cy="232572"/>
          </a:xfrm>
          <a:prstGeom prst="rect">
            <a:avLst/>
          </a:prstGeom>
        </p:spPr>
      </p:pic>
      <p:pic>
        <p:nvPicPr>
          <p:cNvPr id="24" name="Picture 23" descr="A person injecting a baby&#10;&#10;AI-generated content may be incorrect.">
            <a:extLst>
              <a:ext uri="{FF2B5EF4-FFF2-40B4-BE49-F238E27FC236}">
                <a16:creationId xmlns:a16="http://schemas.microsoft.com/office/drawing/2014/main" id="{61FDF886-900A-3B7F-E5CE-B55F752BBD15}"/>
              </a:ext>
            </a:extLst>
          </p:cNvPr>
          <p:cNvPicPr>
            <a:picLocks noChangeAspect="1"/>
          </p:cNvPicPr>
          <p:nvPr/>
        </p:nvPicPr>
        <p:blipFill>
          <a:blip r:embed="rId5"/>
          <a:stretch>
            <a:fillRect/>
          </a:stretch>
        </p:blipFill>
        <p:spPr>
          <a:xfrm>
            <a:off x="6181628" y="4590275"/>
            <a:ext cx="988775" cy="1169700"/>
          </a:xfrm>
          <a:prstGeom prst="rect">
            <a:avLst/>
          </a:prstGeom>
        </p:spPr>
      </p:pic>
      <p:sp>
        <p:nvSpPr>
          <p:cNvPr id="25" name="TextBox 24">
            <a:extLst>
              <a:ext uri="{FF2B5EF4-FFF2-40B4-BE49-F238E27FC236}">
                <a16:creationId xmlns:a16="http://schemas.microsoft.com/office/drawing/2014/main" id="{1BEBF4E5-2F72-EC4A-8F27-414B3B5937E4}"/>
              </a:ext>
            </a:extLst>
          </p:cNvPr>
          <p:cNvSpPr txBox="1"/>
          <p:nvPr/>
        </p:nvSpPr>
        <p:spPr>
          <a:xfrm>
            <a:off x="7170403" y="4598430"/>
            <a:ext cx="4173702" cy="1200329"/>
          </a:xfrm>
          <a:prstGeom prst="rect">
            <a:avLst/>
          </a:prstGeom>
          <a:noFill/>
        </p:spPr>
        <p:txBody>
          <a:bodyPr wrap="square" rtlCol="0">
            <a:spAutoFit/>
          </a:bodyPr>
          <a:lstStyle/>
          <a:p>
            <a:r>
              <a:rPr lang="en-GB" dirty="0"/>
              <a:t>Ideally allow a small amount of urine to flow onto the </a:t>
            </a:r>
            <a:r>
              <a:rPr lang="en-GB" dirty="0" err="1"/>
              <a:t>inco</a:t>
            </a:r>
            <a:r>
              <a:rPr lang="en-GB" dirty="0"/>
              <a:t> sheet to flush out flora in the urethra, then catch a midstream sample in the container.</a:t>
            </a:r>
          </a:p>
        </p:txBody>
      </p:sp>
      <p:pic>
        <p:nvPicPr>
          <p:cNvPr id="26" name="Picture 25">
            <a:extLst>
              <a:ext uri="{FF2B5EF4-FFF2-40B4-BE49-F238E27FC236}">
                <a16:creationId xmlns:a16="http://schemas.microsoft.com/office/drawing/2014/main" id="{6EB7EF2A-C730-057F-A530-BF143DAEFD7E}"/>
              </a:ext>
            </a:extLst>
          </p:cNvPr>
          <p:cNvPicPr>
            <a:picLocks noChangeAspect="1"/>
          </p:cNvPicPr>
          <p:nvPr/>
        </p:nvPicPr>
        <p:blipFill>
          <a:blip r:embed="rId6"/>
          <a:stretch>
            <a:fillRect/>
          </a:stretch>
        </p:blipFill>
        <p:spPr>
          <a:xfrm>
            <a:off x="6576048" y="4909279"/>
            <a:ext cx="270654" cy="301294"/>
          </a:xfrm>
          <a:prstGeom prst="rect">
            <a:avLst/>
          </a:prstGeom>
        </p:spPr>
      </p:pic>
    </p:spTree>
    <p:extLst>
      <p:ext uri="{BB962C8B-B14F-4D97-AF65-F5344CB8AC3E}">
        <p14:creationId xmlns:p14="http://schemas.microsoft.com/office/powerpoint/2010/main" val="11961566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baby sleeping in a white blanket&#10;&#10;AI-generated content may be incorrect.">
            <a:extLst>
              <a:ext uri="{FF2B5EF4-FFF2-40B4-BE49-F238E27FC236}">
                <a16:creationId xmlns:a16="http://schemas.microsoft.com/office/drawing/2014/main" id="{1C1A8E8F-B3E8-EA6C-08FD-6E4B00764CFC}"/>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809" r="18880"/>
          <a:stretch>
            <a:fillRect/>
          </a:stretch>
        </p:blipFill>
        <p:spPr>
          <a:xfrm>
            <a:off x="1" y="10"/>
            <a:ext cx="9669642" cy="6857990"/>
          </a:xfrm>
          <a:prstGeom prst="rect">
            <a:avLst/>
          </a:prstGeom>
        </p:spPr>
      </p:pic>
      <p:sp>
        <p:nvSpPr>
          <p:cNvPr id="19" name="Rectangle 18">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9C48C15-FDE9-23D4-0028-300EF173D8CD}"/>
              </a:ext>
            </a:extLst>
          </p:cNvPr>
          <p:cNvSpPr>
            <a:spLocks noGrp="1"/>
          </p:cNvSpPr>
          <p:nvPr>
            <p:ph type="title"/>
          </p:nvPr>
        </p:nvSpPr>
        <p:spPr>
          <a:xfrm>
            <a:off x="7531610" y="365125"/>
            <a:ext cx="3822189" cy="1899912"/>
          </a:xfrm>
        </p:spPr>
        <p:txBody>
          <a:bodyPr>
            <a:normAutofit/>
          </a:bodyPr>
          <a:lstStyle/>
          <a:p>
            <a:r>
              <a:rPr lang="en-GB" sz="4000"/>
              <a:t>Key messages</a:t>
            </a:r>
          </a:p>
        </p:txBody>
      </p:sp>
      <p:sp>
        <p:nvSpPr>
          <p:cNvPr id="3" name="Content Placeholder 2">
            <a:extLst>
              <a:ext uri="{FF2B5EF4-FFF2-40B4-BE49-F238E27FC236}">
                <a16:creationId xmlns:a16="http://schemas.microsoft.com/office/drawing/2014/main" id="{ED78BAA7-69CA-6B64-84F4-D954EA5A78D8}"/>
              </a:ext>
            </a:extLst>
          </p:cNvPr>
          <p:cNvSpPr>
            <a:spLocks noGrp="1"/>
          </p:cNvSpPr>
          <p:nvPr>
            <p:ph idx="1"/>
          </p:nvPr>
        </p:nvSpPr>
        <p:spPr>
          <a:xfrm>
            <a:off x="7531610" y="2434201"/>
            <a:ext cx="3822189" cy="3742762"/>
          </a:xfrm>
        </p:spPr>
        <p:txBody>
          <a:bodyPr>
            <a:normAutofit/>
          </a:bodyPr>
          <a:lstStyle/>
          <a:p>
            <a:r>
              <a:rPr lang="en-GB" sz="2000" dirty="0"/>
              <a:t>Hydration is key to getting a urine sample quickly.</a:t>
            </a:r>
          </a:p>
          <a:p>
            <a:r>
              <a:rPr lang="en-GB" sz="2000" dirty="0"/>
              <a:t>Using sucrose improves toleration of procedure.</a:t>
            </a:r>
          </a:p>
          <a:p>
            <a:r>
              <a:rPr lang="en-GB" sz="2000" dirty="0"/>
              <a:t>Cleaning the baby and collecting a midstream sample reduces contamination.</a:t>
            </a:r>
          </a:p>
          <a:p>
            <a:r>
              <a:rPr lang="en-GB" sz="2000" dirty="0"/>
              <a:t>Check the top is secure and send fast.</a:t>
            </a:r>
          </a:p>
          <a:p>
            <a:pPr marL="0" indent="0">
              <a:buNone/>
            </a:pPr>
            <a:endParaRPr lang="en-GB" sz="2000" dirty="0"/>
          </a:p>
          <a:p>
            <a:pPr marL="0" indent="0">
              <a:buNone/>
            </a:pPr>
            <a:endParaRPr lang="en-GB" sz="2000" dirty="0"/>
          </a:p>
        </p:txBody>
      </p:sp>
    </p:spTree>
    <p:extLst>
      <p:ext uri="{BB962C8B-B14F-4D97-AF65-F5344CB8AC3E}">
        <p14:creationId xmlns:p14="http://schemas.microsoft.com/office/powerpoint/2010/main" val="25730036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27FCFAB8-9E9C-414D-9FCB-CECED12D58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76C16827-9A48-4468-BE81-11EC18E0AE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 y="685799"/>
            <a:ext cx="5410200" cy="54864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DCC6942-F010-5B68-64C2-67564969EA36}"/>
              </a:ext>
            </a:extLst>
          </p:cNvPr>
          <p:cNvSpPr>
            <a:spLocks noGrp="1"/>
          </p:cNvSpPr>
          <p:nvPr>
            <p:ph type="title"/>
          </p:nvPr>
        </p:nvSpPr>
        <p:spPr>
          <a:xfrm>
            <a:off x="1632439" y="1335183"/>
            <a:ext cx="3516922" cy="4150899"/>
          </a:xfrm>
        </p:spPr>
        <p:txBody>
          <a:bodyPr>
            <a:normAutofit/>
          </a:bodyPr>
          <a:lstStyle/>
          <a:p>
            <a:pPr algn="ctr"/>
            <a:r>
              <a:rPr lang="en-GB" sz="3200" dirty="0">
                <a:solidFill>
                  <a:srgbClr val="595959"/>
                </a:solidFill>
              </a:rPr>
              <a:t>FAQ</a:t>
            </a:r>
          </a:p>
        </p:txBody>
      </p:sp>
      <p:sp>
        <p:nvSpPr>
          <p:cNvPr id="29" name="Rectangle 28">
            <a:extLst>
              <a:ext uri="{FF2B5EF4-FFF2-40B4-BE49-F238E27FC236}">
                <a16:creationId xmlns:a16="http://schemas.microsoft.com/office/drawing/2014/main" id="{899956BA-5C38-49F9-88D6-BD6C71E9C7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685799"/>
            <a:ext cx="5410200" cy="5486401"/>
          </a:xfrm>
          <a:prstGeom prst="rect">
            <a:avLst/>
          </a:prstGeom>
          <a:solidFill>
            <a:schemeClr val="accent2">
              <a:lumMod val="20000"/>
              <a:lumOff val="80000"/>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59992FE-60DC-3398-AA5E-4E28C005B6A5}"/>
              </a:ext>
            </a:extLst>
          </p:cNvPr>
          <p:cNvSpPr>
            <a:spLocks noGrp="1"/>
          </p:cNvSpPr>
          <p:nvPr>
            <p:ph idx="1"/>
          </p:nvPr>
        </p:nvSpPr>
        <p:spPr>
          <a:xfrm>
            <a:off x="6746001" y="1335183"/>
            <a:ext cx="4110198" cy="4187633"/>
          </a:xfrm>
        </p:spPr>
        <p:txBody>
          <a:bodyPr anchor="ctr">
            <a:normAutofit/>
          </a:bodyPr>
          <a:lstStyle/>
          <a:p>
            <a:pPr marL="0" indent="0">
              <a:buNone/>
            </a:pPr>
            <a:r>
              <a:rPr lang="en-GB" sz="1400" i="1">
                <a:solidFill>
                  <a:schemeClr val="tx1">
                    <a:lumMod val="65000"/>
                    <a:lumOff val="35000"/>
                  </a:schemeClr>
                </a:solidFill>
              </a:rPr>
              <a:t>Q: What if my patients are on IV fluids</a:t>
            </a:r>
          </a:p>
          <a:p>
            <a:pPr marL="0" indent="0">
              <a:buNone/>
            </a:pPr>
            <a:r>
              <a:rPr lang="en-GB" sz="1400">
                <a:solidFill>
                  <a:schemeClr val="tx1">
                    <a:lumMod val="65000"/>
                    <a:lumOff val="35000"/>
                  </a:schemeClr>
                </a:solidFill>
              </a:rPr>
              <a:t>A: You should attempt the technique if the infant is hydrated.  Bladder scanning (if available) can ensure there is urine in the bladder.</a:t>
            </a:r>
          </a:p>
          <a:p>
            <a:pPr marL="0" indent="0">
              <a:buNone/>
            </a:pPr>
            <a:r>
              <a:rPr lang="en-GB" sz="1400" i="1">
                <a:solidFill>
                  <a:schemeClr val="tx1">
                    <a:lumMod val="65000"/>
                    <a:lumOff val="35000"/>
                  </a:schemeClr>
                </a:solidFill>
              </a:rPr>
              <a:t>Q:My patient isn’t stable, should I try the dangle tap?</a:t>
            </a:r>
          </a:p>
          <a:p>
            <a:pPr marL="0" indent="0">
              <a:buNone/>
            </a:pPr>
            <a:r>
              <a:rPr lang="en-GB" sz="1400">
                <a:solidFill>
                  <a:schemeClr val="tx1">
                    <a:lumMod val="65000"/>
                    <a:lumOff val="35000"/>
                  </a:schemeClr>
                </a:solidFill>
              </a:rPr>
              <a:t>A: No, this technique is not appropriate on unstable infants. </a:t>
            </a:r>
          </a:p>
          <a:p>
            <a:pPr marL="0" indent="0">
              <a:buNone/>
            </a:pPr>
            <a:r>
              <a:rPr lang="en-GB" sz="1400" i="1">
                <a:solidFill>
                  <a:schemeClr val="tx1">
                    <a:lumMod val="65000"/>
                    <a:lumOff val="35000"/>
                  </a:schemeClr>
                </a:solidFill>
              </a:rPr>
              <a:t>Q:How many people do you need to do a dangle tap</a:t>
            </a:r>
          </a:p>
          <a:p>
            <a:pPr marL="0" indent="0">
              <a:buNone/>
            </a:pPr>
            <a:r>
              <a:rPr lang="en-GB" sz="1400">
                <a:solidFill>
                  <a:schemeClr val="tx1">
                    <a:lumMod val="65000"/>
                    <a:lumOff val="35000"/>
                  </a:schemeClr>
                </a:solidFill>
              </a:rPr>
              <a:t>A: If you are confident in the technique, you can do the dangle tap with a willing parent/carer – they do the dangle while you tap and collect.  If you are still new to the technique you should use at least 2-3 members of staff to support one another with one member dangling, 1 member taping/massaging and 1 member collecting.</a:t>
            </a:r>
          </a:p>
          <a:p>
            <a:pPr marL="0" indent="0">
              <a:buNone/>
            </a:pPr>
            <a:endParaRPr lang="en-GB" sz="1400">
              <a:solidFill>
                <a:schemeClr val="tx1">
                  <a:lumMod val="65000"/>
                  <a:lumOff val="35000"/>
                </a:schemeClr>
              </a:solidFill>
            </a:endParaRPr>
          </a:p>
        </p:txBody>
      </p:sp>
    </p:spTree>
    <p:extLst>
      <p:ext uri="{BB962C8B-B14F-4D97-AF65-F5344CB8AC3E}">
        <p14:creationId xmlns:p14="http://schemas.microsoft.com/office/powerpoint/2010/main" val="40484134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A882D-D990-C484-7C8C-93F533856259}"/>
              </a:ext>
            </a:extLst>
          </p:cNvPr>
          <p:cNvSpPr>
            <a:spLocks noGrp="1"/>
          </p:cNvSpPr>
          <p:nvPr>
            <p:ph type="title"/>
          </p:nvPr>
        </p:nvSpPr>
        <p:spPr/>
        <p:txBody>
          <a:bodyPr/>
          <a:lstStyle/>
          <a:p>
            <a:r>
              <a:rPr lang="en-GB" dirty="0"/>
              <a:t>References</a:t>
            </a:r>
          </a:p>
        </p:txBody>
      </p:sp>
      <p:sp>
        <p:nvSpPr>
          <p:cNvPr id="3" name="Content Placeholder 2">
            <a:extLst>
              <a:ext uri="{FF2B5EF4-FFF2-40B4-BE49-F238E27FC236}">
                <a16:creationId xmlns:a16="http://schemas.microsoft.com/office/drawing/2014/main" id="{8B180D29-9BBE-D423-80F4-000DB81D022C}"/>
              </a:ext>
            </a:extLst>
          </p:cNvPr>
          <p:cNvSpPr>
            <a:spLocks noGrp="1"/>
          </p:cNvSpPr>
          <p:nvPr>
            <p:ph idx="1"/>
          </p:nvPr>
        </p:nvSpPr>
        <p:spPr/>
        <p:txBody>
          <a:bodyPr>
            <a:normAutofit fontScale="62500" lnSpcReduction="20000"/>
          </a:bodyPr>
          <a:lstStyle/>
          <a:p>
            <a:pPr marL="0" indent="0">
              <a:buNone/>
            </a:pPr>
            <a:r>
              <a:rPr lang="en-GB" dirty="0"/>
              <a:t>1)</a:t>
            </a:r>
            <a:r>
              <a:rPr lang="en-GB" i="1" dirty="0"/>
              <a:t>Febrile infant aged &lt;90 days</a:t>
            </a:r>
            <a:r>
              <a:rPr lang="en-GB" dirty="0"/>
              <a:t>. [online] Available at: </a:t>
            </a:r>
            <a:r>
              <a:rPr lang="en-GB" dirty="0">
                <a:hlinkClick r:id="rId2"/>
              </a:rPr>
              <a:t>https://bsac.org.uk/paediatricpathways/febrile-infant-aged-90-days.php</a:t>
            </a:r>
            <a:r>
              <a:rPr lang="en-GB" dirty="0"/>
              <a:t> [Accessed 21 Jul. 2025].</a:t>
            </a:r>
          </a:p>
          <a:p>
            <a:pPr marL="0" indent="0">
              <a:buNone/>
            </a:pPr>
            <a:r>
              <a:rPr lang="en-GB" dirty="0"/>
              <a:t>2) World Health Organization, 2023. </a:t>
            </a:r>
            <a:r>
              <a:rPr lang="en-GB" i="1" dirty="0"/>
              <a:t>Antimicrobial resistance</a:t>
            </a:r>
            <a:r>
              <a:rPr lang="en-GB" dirty="0"/>
              <a:t>. [online] Available at: </a:t>
            </a:r>
            <a:r>
              <a:rPr lang="en-GB" dirty="0">
                <a:hlinkClick r:id="rId3"/>
              </a:rPr>
              <a:t>https://www.who.int/news-room/fact-sheets/detail/antimicrobial-resistance</a:t>
            </a:r>
            <a:r>
              <a:rPr lang="en-GB" dirty="0"/>
              <a:t> [Accessed 21 Jul. 2025] </a:t>
            </a:r>
          </a:p>
          <a:p>
            <a:pPr marL="0" indent="0">
              <a:buNone/>
            </a:pPr>
            <a:r>
              <a:rPr lang="en-GB" dirty="0"/>
              <a:t>3)John, G., Mugnier, E., Pittet, E., </a:t>
            </a:r>
            <a:r>
              <a:rPr lang="en-GB" dirty="0" err="1"/>
              <a:t>Staehli</a:t>
            </a:r>
            <a:r>
              <a:rPr lang="en-GB" dirty="0"/>
              <a:t>, D., Clerc, O., </a:t>
            </a:r>
            <a:r>
              <a:rPr lang="en-GB" dirty="0" err="1"/>
              <a:t>Kenfak</a:t>
            </a:r>
            <a:r>
              <a:rPr lang="en-GB" dirty="0"/>
              <a:t> </a:t>
            </a:r>
            <a:r>
              <a:rPr lang="en-GB" dirty="0" err="1"/>
              <a:t>Foguena</a:t>
            </a:r>
            <a:r>
              <a:rPr lang="en-GB" dirty="0"/>
              <a:t>, A., </a:t>
            </a:r>
            <a:r>
              <a:rPr lang="en-GB" dirty="0" err="1"/>
              <a:t>Konasch</a:t>
            </a:r>
            <a:r>
              <a:rPr lang="en-GB" dirty="0"/>
              <a:t>, A., Lienhard, R. and </a:t>
            </a:r>
            <a:r>
              <a:rPr lang="en-GB" dirty="0" err="1"/>
              <a:t>Genné</a:t>
            </a:r>
            <a:r>
              <a:rPr lang="en-GB" dirty="0"/>
              <a:t>, D., 2022. Urinary culture sensitivity after a single empirical antibiotic dose for upper or febrile urinary tract infection: A prospective multicentre observational study. </a:t>
            </a:r>
            <a:r>
              <a:rPr lang="en-GB" i="1" dirty="0"/>
              <a:t>Clinical Microbiology and Infection</a:t>
            </a:r>
            <a:r>
              <a:rPr lang="en-GB" dirty="0"/>
              <a:t>, 28(6), pp.846.e1–846.e6. </a:t>
            </a:r>
          </a:p>
          <a:p>
            <a:pPr marL="0" indent="0">
              <a:buNone/>
            </a:pPr>
            <a:r>
              <a:rPr lang="en-GB" dirty="0"/>
              <a:t>4)Herreros, F.G., </a:t>
            </a:r>
            <a:r>
              <a:rPr lang="en-GB" dirty="0" err="1"/>
              <a:t>Tagarro</a:t>
            </a:r>
            <a:r>
              <a:rPr lang="en-GB" dirty="0"/>
              <a:t>, A., Sánchez, A., García-Pose, A. and Ruiz, P., 2013. A new technique for fast and safe collection of urine in newborns. </a:t>
            </a:r>
            <a:r>
              <a:rPr lang="en-GB" i="1" dirty="0"/>
              <a:t>Archives of Disease in Childhood</a:t>
            </a:r>
            <a:r>
              <a:rPr lang="en-GB" dirty="0"/>
              <a:t>, 98(1), pp.27–29. </a:t>
            </a:r>
            <a:r>
              <a:rPr lang="en-GB" dirty="0">
                <a:hlinkClick r:id="rId4"/>
              </a:rPr>
              <a:t>https://adc.bmj.com/content/98/1/27</a:t>
            </a:r>
            <a:r>
              <a:rPr lang="en-GB" dirty="0"/>
              <a:t> </a:t>
            </a:r>
          </a:p>
          <a:p>
            <a:pPr marL="0" indent="0">
              <a:buNone/>
            </a:pPr>
            <a:endParaRPr lang="en-GB" dirty="0"/>
          </a:p>
          <a:p>
            <a:pPr marL="0" indent="0">
              <a:buNone/>
            </a:pPr>
            <a:r>
              <a:rPr lang="en-GB" dirty="0"/>
              <a:t>5) UK Health Security Agency, 2023. </a:t>
            </a:r>
            <a:r>
              <a:rPr lang="en-GB" i="1" dirty="0"/>
              <a:t>Antibiotic resistant infections and associated deaths increase</a:t>
            </a:r>
            <a:r>
              <a:rPr lang="en-GB" dirty="0"/>
              <a:t>, 15 November. GOV.UK. Available at: gov.uk/government/news/antibiotic-resistant-infections-and-associated-deaths-increase [Accessed 24 July 2025].</a:t>
            </a:r>
          </a:p>
          <a:p>
            <a:endParaRPr lang="en-GB" dirty="0"/>
          </a:p>
        </p:txBody>
      </p:sp>
    </p:spTree>
    <p:extLst>
      <p:ext uri="{BB962C8B-B14F-4D97-AF65-F5344CB8AC3E}">
        <p14:creationId xmlns:p14="http://schemas.microsoft.com/office/powerpoint/2010/main" val="35157060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7448</TotalTime>
  <Words>1364</Words>
  <Application>Microsoft Office PowerPoint</Application>
  <PresentationFormat>Widescreen</PresentationFormat>
  <Paragraphs>76</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Aptos</vt:lpstr>
      <vt:lpstr>Aptos Display</vt:lpstr>
      <vt:lpstr>Arial</vt:lpstr>
      <vt:lpstr>Calibri</vt:lpstr>
      <vt:lpstr>Office Theme</vt:lpstr>
      <vt:lpstr>The Dangle Tap</vt:lpstr>
      <vt:lpstr>Objectives</vt:lpstr>
      <vt:lpstr>Why do we need a urine culture?</vt:lpstr>
      <vt:lpstr>PowerPoint Presentation</vt:lpstr>
      <vt:lpstr>Antimicrobial Resistance </vt:lpstr>
      <vt:lpstr>Obtaining urine before antibiotics.</vt:lpstr>
      <vt:lpstr>Using the dangle tap </vt:lpstr>
      <vt:lpstr>The Dangle tap</vt:lpstr>
      <vt:lpstr>The dangle tap continued</vt:lpstr>
      <vt:lpstr>Key messages</vt:lpstr>
      <vt:lpstr>FAQ</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Crouch Claire</dc:creator>
  <cp:lastModifiedBy>Crouch Claire</cp:lastModifiedBy>
  <cp:revision>6</cp:revision>
  <dcterms:created xsi:type="dcterms:W3CDTF">2025-07-21T10:45:29Z</dcterms:created>
  <dcterms:modified xsi:type="dcterms:W3CDTF">2025-10-09T10:39:27Z</dcterms:modified>
</cp:coreProperties>
</file>